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2"/>
  </p:notesMasterIdLst>
  <p:sldIdLst>
    <p:sldId id="256" r:id="rId4"/>
    <p:sldId id="259" r:id="rId5"/>
    <p:sldId id="260" r:id="rId6"/>
    <p:sldId id="262" r:id="rId7"/>
    <p:sldId id="270" r:id="rId8"/>
    <p:sldId id="269" r:id="rId9"/>
    <p:sldId id="275" r:id="rId10"/>
    <p:sldId id="263" r:id="rId11"/>
    <p:sldId id="271" r:id="rId12"/>
    <p:sldId id="264" r:id="rId13"/>
    <p:sldId id="272" r:id="rId14"/>
    <p:sldId id="266" r:id="rId15"/>
    <p:sldId id="273" r:id="rId16"/>
    <p:sldId id="265" r:id="rId17"/>
    <p:sldId id="274" r:id="rId18"/>
    <p:sldId id="276" r:id="rId19"/>
    <p:sldId id="267"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E22231-4A50-00F7-C28F-D98070DEC87A}" name="Daniel E. Gray" initials="DG" userId="S::dgray@kei-eng.com::18474b4e-41c0-4c50-a80b-d6fac670df1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6859D-21C5-4E2F-851D-2C3CDA4582D7}" v="321" dt="2024-02-01T20:34:52.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15" autoAdjust="0"/>
    <p:restoredTop sz="94660"/>
  </p:normalViewPr>
  <p:slideViewPr>
    <p:cSldViewPr snapToGrid="0">
      <p:cViewPr varScale="1">
        <p:scale>
          <a:sx n="104" d="100"/>
          <a:sy n="104" d="100"/>
        </p:scale>
        <p:origin x="204" y="80"/>
      </p:cViewPr>
      <p:guideLst/>
    </p:cSldViewPr>
  </p:slideViewPr>
  <p:notesTextViewPr>
    <p:cViewPr>
      <p:scale>
        <a:sx n="1" d="1"/>
        <a:sy n="1" d="1"/>
      </p:scale>
      <p:origin x="0" y="-61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6/11/relationships/changesInfo" Target="changesInfos/changesInfo1.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E. Gray" userId="18474b4e-41c0-4c50-a80b-d6fac670df1c" providerId="ADAL" clId="{3EA6859D-21C5-4E2F-851D-2C3CDA4582D7}"/>
    <pc:docChg chg="undo custSel addSld modSld sldOrd">
      <pc:chgData name="Daniel E. Gray" userId="18474b4e-41c0-4c50-a80b-d6fac670df1c" providerId="ADAL" clId="{3EA6859D-21C5-4E2F-851D-2C3CDA4582D7}" dt="2024-02-01T20:38:18.151" v="4681" actId="20577"/>
      <pc:docMkLst>
        <pc:docMk/>
      </pc:docMkLst>
      <pc:sldChg chg="addSp modSp mod">
        <pc:chgData name="Daniel E. Gray" userId="18474b4e-41c0-4c50-a80b-d6fac670df1c" providerId="ADAL" clId="{3EA6859D-21C5-4E2F-851D-2C3CDA4582D7}" dt="2024-02-01T19:52:38.793" v="51" actId="1076"/>
        <pc:sldMkLst>
          <pc:docMk/>
          <pc:sldMk cId="2758309575" sldId="259"/>
        </pc:sldMkLst>
        <pc:spChg chg="add mod">
          <ac:chgData name="Daniel E. Gray" userId="18474b4e-41c0-4c50-a80b-d6fac670df1c" providerId="ADAL" clId="{3EA6859D-21C5-4E2F-851D-2C3CDA4582D7}" dt="2024-02-01T19:52:38.793" v="51" actId="1076"/>
          <ac:spMkLst>
            <pc:docMk/>
            <pc:sldMk cId="2758309575" sldId="259"/>
            <ac:spMk id="2" creationId="{8078D801-7211-8DA3-00E1-62E185F02212}"/>
          </ac:spMkLst>
        </pc:spChg>
      </pc:sldChg>
      <pc:sldChg chg="addSp delSp modSp mod modNotesTx">
        <pc:chgData name="Daniel E. Gray" userId="18474b4e-41c0-4c50-a80b-d6fac670df1c" providerId="ADAL" clId="{3EA6859D-21C5-4E2F-851D-2C3CDA4582D7}" dt="2024-02-01T19:54:48.850" v="57" actId="20577"/>
        <pc:sldMkLst>
          <pc:docMk/>
          <pc:sldMk cId="2133097706" sldId="260"/>
        </pc:sldMkLst>
        <pc:spChg chg="add mod">
          <ac:chgData name="Daniel E. Gray" userId="18474b4e-41c0-4c50-a80b-d6fac670df1c" providerId="ADAL" clId="{3EA6859D-21C5-4E2F-851D-2C3CDA4582D7}" dt="2024-02-01T19:52:26.839" v="48" actId="1076"/>
          <ac:spMkLst>
            <pc:docMk/>
            <pc:sldMk cId="2133097706" sldId="260"/>
            <ac:spMk id="6" creationId="{0A299DAE-D38A-6C0B-363E-BCA34DB8B2EE}"/>
          </ac:spMkLst>
        </pc:spChg>
        <pc:graphicFrameChg chg="add mod">
          <ac:chgData name="Daniel E. Gray" userId="18474b4e-41c0-4c50-a80b-d6fac670df1c" providerId="ADAL" clId="{3EA6859D-21C5-4E2F-851D-2C3CDA4582D7}" dt="2024-02-01T19:44:05.393" v="18"/>
          <ac:graphicFrameMkLst>
            <pc:docMk/>
            <pc:sldMk cId="2133097706" sldId="260"/>
            <ac:graphicFrameMk id="3" creationId="{427E6B88-590A-2051-9E87-AD486C44600B}"/>
          </ac:graphicFrameMkLst>
        </pc:graphicFrameChg>
        <pc:graphicFrameChg chg="add del mod">
          <ac:chgData name="Daniel E. Gray" userId="18474b4e-41c0-4c50-a80b-d6fac670df1c" providerId="ADAL" clId="{3EA6859D-21C5-4E2F-851D-2C3CDA4582D7}" dt="2024-02-01T19:54:11.152" v="55" actId="478"/>
          <ac:graphicFrameMkLst>
            <pc:docMk/>
            <pc:sldMk cId="2133097706" sldId="260"/>
            <ac:graphicFrameMk id="5" creationId="{1E3C9256-FD51-75F9-8FB5-DEFED1D9626F}"/>
          </ac:graphicFrameMkLst>
        </pc:graphicFrameChg>
        <pc:picChg chg="mod">
          <ac:chgData name="Daniel E. Gray" userId="18474b4e-41c0-4c50-a80b-d6fac670df1c" providerId="ADAL" clId="{3EA6859D-21C5-4E2F-851D-2C3CDA4582D7}" dt="2024-02-01T19:51:07.166" v="26" actId="1076"/>
          <ac:picMkLst>
            <pc:docMk/>
            <pc:sldMk cId="2133097706" sldId="260"/>
            <ac:picMk id="2" creationId="{4358A1D8-E916-91FB-60BB-6DE026C58240}"/>
          </ac:picMkLst>
        </pc:picChg>
      </pc:sldChg>
      <pc:sldChg chg="addSp delSp modSp mod">
        <pc:chgData name="Daniel E. Gray" userId="18474b4e-41c0-4c50-a80b-d6fac670df1c" providerId="ADAL" clId="{3EA6859D-21C5-4E2F-851D-2C3CDA4582D7}" dt="2024-02-01T19:53:01.447" v="54" actId="478"/>
        <pc:sldMkLst>
          <pc:docMk/>
          <pc:sldMk cId="4245228055" sldId="262"/>
        </pc:sldMkLst>
        <pc:spChg chg="add del mod">
          <ac:chgData name="Daniel E. Gray" userId="18474b4e-41c0-4c50-a80b-d6fac670df1c" providerId="ADAL" clId="{3EA6859D-21C5-4E2F-851D-2C3CDA4582D7}" dt="2024-02-01T19:53:01.447" v="54" actId="478"/>
          <ac:spMkLst>
            <pc:docMk/>
            <pc:sldMk cId="4245228055" sldId="262"/>
            <ac:spMk id="3" creationId="{DE08992B-B3DF-CA42-2A32-81B31481D794}"/>
          </ac:spMkLst>
        </pc:spChg>
      </pc:sldChg>
      <pc:sldChg chg="modSp mod modNotesTx">
        <pc:chgData name="Daniel E. Gray" userId="18474b4e-41c0-4c50-a80b-d6fac670df1c" providerId="ADAL" clId="{3EA6859D-21C5-4E2F-851D-2C3CDA4582D7}" dt="2024-02-01T20:00:45.619" v="822" actId="20577"/>
        <pc:sldMkLst>
          <pc:docMk/>
          <pc:sldMk cId="270593296" sldId="263"/>
        </pc:sldMkLst>
        <pc:spChg chg="mod">
          <ac:chgData name="Daniel E. Gray" userId="18474b4e-41c0-4c50-a80b-d6fac670df1c" providerId="ADAL" clId="{3EA6859D-21C5-4E2F-851D-2C3CDA4582D7}" dt="2024-02-01T20:00:08.430" v="738" actId="20577"/>
          <ac:spMkLst>
            <pc:docMk/>
            <pc:sldMk cId="270593296" sldId="263"/>
            <ac:spMk id="4" creationId="{12C9373C-6519-84A1-596E-9DBF5733CFEC}"/>
          </ac:spMkLst>
        </pc:spChg>
      </pc:sldChg>
      <pc:sldChg chg="modNotesTx">
        <pc:chgData name="Daniel E. Gray" userId="18474b4e-41c0-4c50-a80b-d6fac670df1c" providerId="ADAL" clId="{3EA6859D-21C5-4E2F-851D-2C3CDA4582D7}" dt="2024-02-01T20:02:46.345" v="1117" actId="20577"/>
        <pc:sldMkLst>
          <pc:docMk/>
          <pc:sldMk cId="606327955" sldId="264"/>
        </pc:sldMkLst>
      </pc:sldChg>
      <pc:sldChg chg="modNotesTx">
        <pc:chgData name="Daniel E. Gray" userId="18474b4e-41c0-4c50-a80b-d6fac670df1c" providerId="ADAL" clId="{3EA6859D-21C5-4E2F-851D-2C3CDA4582D7}" dt="2024-02-01T20:15:41.352" v="3458" actId="20577"/>
        <pc:sldMkLst>
          <pc:docMk/>
          <pc:sldMk cId="824645261" sldId="265"/>
        </pc:sldMkLst>
      </pc:sldChg>
      <pc:sldChg chg="modNotesTx">
        <pc:chgData name="Daniel E. Gray" userId="18474b4e-41c0-4c50-a80b-d6fac670df1c" providerId="ADAL" clId="{3EA6859D-21C5-4E2F-851D-2C3CDA4582D7}" dt="2024-02-01T20:09:09.929" v="2182" actId="20577"/>
        <pc:sldMkLst>
          <pc:docMk/>
          <pc:sldMk cId="936029691" sldId="266"/>
        </pc:sldMkLst>
      </pc:sldChg>
      <pc:sldChg chg="modSp mod modNotesTx">
        <pc:chgData name="Daniel E. Gray" userId="18474b4e-41c0-4c50-a80b-d6fac670df1c" providerId="ADAL" clId="{3EA6859D-21C5-4E2F-851D-2C3CDA4582D7}" dt="2024-02-01T20:20:07.877" v="4081" actId="6549"/>
        <pc:sldMkLst>
          <pc:docMk/>
          <pc:sldMk cId="3857451799" sldId="267"/>
        </pc:sldMkLst>
        <pc:spChg chg="mod">
          <ac:chgData name="Daniel E. Gray" userId="18474b4e-41c0-4c50-a80b-d6fac670df1c" providerId="ADAL" clId="{3EA6859D-21C5-4E2F-851D-2C3CDA4582D7}" dt="2024-02-01T19:43:21.051" v="17" actId="20577"/>
          <ac:spMkLst>
            <pc:docMk/>
            <pc:sldMk cId="3857451799" sldId="267"/>
            <ac:spMk id="4" creationId="{12C9373C-6519-84A1-596E-9DBF5733CFEC}"/>
          </ac:spMkLst>
        </pc:spChg>
      </pc:sldChg>
      <pc:sldChg chg="add ord modNotesTx">
        <pc:chgData name="Daniel E. Gray" userId="18474b4e-41c0-4c50-a80b-d6fac670df1c" providerId="ADAL" clId="{3EA6859D-21C5-4E2F-851D-2C3CDA4582D7}" dt="2024-02-01T20:38:18.151" v="4681" actId="20577"/>
        <pc:sldMkLst>
          <pc:docMk/>
          <pc:sldMk cId="2719602511"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9AAA5-B311-431B-B4C3-374FC40EB285}"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C9A89-31E4-461B-9CE8-6557678F4AD8}" type="slidenum">
              <a:rPr lang="en-US" smtClean="0"/>
              <a:t>‹#›</a:t>
            </a:fld>
            <a:endParaRPr lang="en-US"/>
          </a:p>
        </p:txBody>
      </p:sp>
    </p:spTree>
    <p:extLst>
      <p:ext uri="{BB962C8B-B14F-4D97-AF65-F5344CB8AC3E}">
        <p14:creationId xmlns:p14="http://schemas.microsoft.com/office/powerpoint/2010/main" val="4082134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MCPC Plan </a:t>
            </a:r>
          </a:p>
          <a:p>
            <a:r>
              <a:rPr lang="en-US" dirty="0"/>
              <a:t>Orientation North to the Top</a:t>
            </a:r>
          </a:p>
          <a:p>
            <a:r>
              <a:rPr lang="en-US" dirty="0"/>
              <a:t>Layout based on the original Wassmer Tract Development Plans</a:t>
            </a:r>
          </a:p>
          <a:p>
            <a:r>
              <a:rPr lang="en-US" dirty="0"/>
              <a:t>Paths followed roadway corridor previously cleared by the developer of the tract.</a:t>
            </a:r>
          </a:p>
        </p:txBody>
      </p:sp>
      <p:sp>
        <p:nvSpPr>
          <p:cNvPr id="4" name="Slide Number Placeholder 3"/>
          <p:cNvSpPr>
            <a:spLocks noGrp="1"/>
          </p:cNvSpPr>
          <p:nvPr>
            <p:ph type="sldNum" sz="quarter" idx="5"/>
          </p:nvPr>
        </p:nvSpPr>
        <p:spPr/>
        <p:txBody>
          <a:bodyPr/>
          <a:lstStyle/>
          <a:p>
            <a:fld id="{C11C9A89-31E4-461B-9CE8-6557678F4AD8}" type="slidenum">
              <a:rPr lang="en-US" smtClean="0"/>
              <a:t>2</a:t>
            </a:fld>
            <a:endParaRPr lang="en-US"/>
          </a:p>
        </p:txBody>
      </p:sp>
    </p:spTree>
    <p:extLst>
      <p:ext uri="{BB962C8B-B14F-4D97-AF65-F5344CB8AC3E}">
        <p14:creationId xmlns:p14="http://schemas.microsoft.com/office/powerpoint/2010/main" val="698551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AE97-B776-1B67-5432-F28397214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DFDB5-375E-65EC-F5A2-C00ED9710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C32D9-DA3A-1826-2DC3-99073C68A8A8}"/>
              </a:ext>
            </a:extLst>
          </p:cNvPr>
          <p:cNvSpPr>
            <a:spLocks noGrp="1"/>
          </p:cNvSpPr>
          <p:nvPr>
            <p:ph type="body" idx="1"/>
          </p:nvPr>
        </p:nvSpPr>
        <p:spPr/>
        <p:txBody>
          <a:bodyPr/>
          <a:lstStyle/>
          <a:p>
            <a:r>
              <a:rPr lang="en-US" dirty="0"/>
              <a:t>Additional misc. items</a:t>
            </a:r>
          </a:p>
          <a:p>
            <a:r>
              <a:rPr lang="en-US" dirty="0"/>
              <a:t>Mile Markers</a:t>
            </a:r>
          </a:p>
          <a:p>
            <a:r>
              <a:rPr lang="en-US" dirty="0"/>
              <a:t>No exercise stations</a:t>
            </a:r>
          </a:p>
          <a:p>
            <a:r>
              <a:rPr lang="en-US" dirty="0"/>
              <a:t>Composite Material Benches along trails.</a:t>
            </a:r>
          </a:p>
          <a:p>
            <a:r>
              <a:rPr lang="en-US" dirty="0"/>
              <a:t>Trash collection at trailheads and community improvement areas, but not throughout trail system.  </a:t>
            </a:r>
          </a:p>
          <a:p>
            <a:r>
              <a:rPr lang="en-US" dirty="0"/>
              <a:t>Stormwater will be accommodated with vegetated swales with underdrains and filter media along paths, the wet pond at the Township Complex, and some modifications to the facilities at Layfield Park. </a:t>
            </a:r>
          </a:p>
          <a:p>
            <a:endParaRPr lang="en-US" dirty="0"/>
          </a:p>
          <a:p>
            <a:r>
              <a:rPr lang="en-US"/>
              <a:t>Questions/Comments</a:t>
            </a:r>
            <a:endParaRPr lang="en-US" dirty="0"/>
          </a:p>
          <a:p>
            <a:endParaRPr lang="en-US" dirty="0"/>
          </a:p>
        </p:txBody>
      </p:sp>
      <p:sp>
        <p:nvSpPr>
          <p:cNvPr id="4" name="Slide Number Placeholder 3">
            <a:extLst>
              <a:ext uri="{FF2B5EF4-FFF2-40B4-BE49-F238E27FC236}">
                <a16:creationId xmlns:a16="http://schemas.microsoft.com/office/drawing/2014/main" id="{4A6E5956-EE7D-6B3E-3137-49432E7B216D}"/>
              </a:ext>
            </a:extLst>
          </p:cNvPr>
          <p:cNvSpPr>
            <a:spLocks noGrp="1"/>
          </p:cNvSpPr>
          <p:nvPr>
            <p:ph type="sldNum" sz="quarter" idx="5"/>
          </p:nvPr>
        </p:nvSpPr>
        <p:spPr/>
        <p:txBody>
          <a:bodyPr/>
          <a:lstStyle/>
          <a:p>
            <a:fld id="{C11C9A89-31E4-461B-9CE8-6557678F4AD8}" type="slidenum">
              <a:rPr lang="en-US" smtClean="0"/>
              <a:t>18</a:t>
            </a:fld>
            <a:endParaRPr lang="en-US"/>
          </a:p>
        </p:txBody>
      </p:sp>
    </p:spTree>
    <p:extLst>
      <p:ext uri="{BB962C8B-B14F-4D97-AF65-F5344CB8AC3E}">
        <p14:creationId xmlns:p14="http://schemas.microsoft.com/office/powerpoint/2010/main" val="119350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Overall Layout Plan</a:t>
            </a:r>
          </a:p>
          <a:p>
            <a:r>
              <a:rPr lang="en-US" dirty="0"/>
              <a:t>Orientation to Site – North to the top right of view.</a:t>
            </a:r>
          </a:p>
          <a:p>
            <a:r>
              <a:rPr lang="en-US" dirty="0"/>
              <a:t>North Charlotte Street, Twp Building, Swamp Pike Wawa, Dotterer Road, Windlestrae, Hanover Woods, NH UMC, Provident Tract</a:t>
            </a:r>
          </a:p>
          <a:p>
            <a:r>
              <a:rPr lang="en-US" dirty="0"/>
              <a:t>Plan Changes </a:t>
            </a:r>
          </a:p>
          <a:p>
            <a:r>
              <a:rPr lang="en-US" dirty="0"/>
              <a:t>Updated Wetland Delineation</a:t>
            </a:r>
          </a:p>
          <a:p>
            <a:r>
              <a:rPr lang="en-US" dirty="0"/>
              <a:t>Elimination of Boardwalk Concept</a:t>
            </a:r>
          </a:p>
          <a:p>
            <a:r>
              <a:rPr lang="en-US" dirty="0"/>
              <a:t>Relocation Away from Previously Cleared Roadway Corridor in some areas</a:t>
            </a:r>
          </a:p>
          <a:p>
            <a:r>
              <a:rPr lang="en-US" dirty="0"/>
              <a:t>Path Along Service Drive</a:t>
            </a:r>
          </a:p>
        </p:txBody>
      </p:sp>
      <p:sp>
        <p:nvSpPr>
          <p:cNvPr id="4" name="Slide Number Placeholder 3"/>
          <p:cNvSpPr>
            <a:spLocks noGrp="1"/>
          </p:cNvSpPr>
          <p:nvPr>
            <p:ph type="sldNum" sz="quarter" idx="5"/>
          </p:nvPr>
        </p:nvSpPr>
        <p:spPr/>
        <p:txBody>
          <a:bodyPr/>
          <a:lstStyle/>
          <a:p>
            <a:fld id="{C11C9A89-31E4-461B-9CE8-6557678F4AD8}" type="slidenum">
              <a:rPr lang="en-US" smtClean="0"/>
              <a:t>3</a:t>
            </a:fld>
            <a:endParaRPr lang="en-US"/>
          </a:p>
        </p:txBody>
      </p:sp>
    </p:spTree>
    <p:extLst>
      <p:ext uri="{BB962C8B-B14F-4D97-AF65-F5344CB8AC3E}">
        <p14:creationId xmlns:p14="http://schemas.microsoft.com/office/powerpoint/2010/main" val="53840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Space Improvement</a:t>
            </a:r>
          </a:p>
          <a:p>
            <a:r>
              <a:rPr lang="en-US" dirty="0"/>
              <a:t>Trailhead Facilities</a:t>
            </a:r>
          </a:p>
          <a:p>
            <a:r>
              <a:rPr lang="en-US" dirty="0"/>
              <a:t>Court Games Concept</a:t>
            </a:r>
          </a:p>
          <a:p>
            <a:r>
              <a:rPr lang="en-US" dirty="0"/>
              <a:t>Wet Pond </a:t>
            </a:r>
          </a:p>
          <a:p>
            <a:r>
              <a:rPr lang="en-US" dirty="0"/>
              <a:t>Parking Improvements</a:t>
            </a:r>
          </a:p>
        </p:txBody>
      </p:sp>
      <p:sp>
        <p:nvSpPr>
          <p:cNvPr id="4" name="Slide Number Placeholder 3"/>
          <p:cNvSpPr>
            <a:spLocks noGrp="1"/>
          </p:cNvSpPr>
          <p:nvPr>
            <p:ph type="sldNum" sz="quarter" idx="5"/>
          </p:nvPr>
        </p:nvSpPr>
        <p:spPr/>
        <p:txBody>
          <a:bodyPr/>
          <a:lstStyle/>
          <a:p>
            <a:fld id="{C11C9A89-31E4-461B-9CE8-6557678F4AD8}" type="slidenum">
              <a:rPr lang="en-US" smtClean="0"/>
              <a:t>4</a:t>
            </a:fld>
            <a:endParaRPr lang="en-US"/>
          </a:p>
        </p:txBody>
      </p:sp>
    </p:spTree>
    <p:extLst>
      <p:ext uri="{BB962C8B-B14F-4D97-AF65-F5344CB8AC3E}">
        <p14:creationId xmlns:p14="http://schemas.microsoft.com/office/powerpoint/2010/main" val="140211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05EEA-E55D-7A30-1953-8B45D33A0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D25D9-ED69-4436-93F9-1BE0FCBD7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AE015-5BE1-C24A-3013-98076B3AE3C9}"/>
              </a:ext>
            </a:extLst>
          </p:cNvPr>
          <p:cNvSpPr>
            <a:spLocks noGrp="1"/>
          </p:cNvSpPr>
          <p:nvPr>
            <p:ph type="body" idx="1"/>
          </p:nvPr>
        </p:nvSpPr>
        <p:spPr/>
        <p:txBody>
          <a:bodyPr/>
          <a:lstStyle/>
          <a:p>
            <a:r>
              <a:rPr lang="en-US" dirty="0"/>
              <a:t>Community Space Improvement</a:t>
            </a:r>
          </a:p>
          <a:p>
            <a:r>
              <a:rPr lang="en-US" dirty="0"/>
              <a:t>Trailhead Facilities</a:t>
            </a:r>
          </a:p>
          <a:p>
            <a:r>
              <a:rPr lang="en-US" dirty="0"/>
              <a:t>Court Games Concept</a:t>
            </a:r>
          </a:p>
          <a:p>
            <a:r>
              <a:rPr lang="en-US" dirty="0"/>
              <a:t>Wet Pond </a:t>
            </a:r>
          </a:p>
          <a:p>
            <a:r>
              <a:rPr lang="en-US" dirty="0"/>
              <a:t>Parking Improvements</a:t>
            </a:r>
          </a:p>
        </p:txBody>
      </p:sp>
      <p:sp>
        <p:nvSpPr>
          <p:cNvPr id="4" name="Slide Number Placeholder 3">
            <a:extLst>
              <a:ext uri="{FF2B5EF4-FFF2-40B4-BE49-F238E27FC236}">
                <a16:creationId xmlns:a16="http://schemas.microsoft.com/office/drawing/2014/main" id="{C4A0084C-0B91-49FF-C2E0-6BB67D92F3AF}"/>
              </a:ext>
            </a:extLst>
          </p:cNvPr>
          <p:cNvSpPr>
            <a:spLocks noGrp="1"/>
          </p:cNvSpPr>
          <p:nvPr>
            <p:ph type="sldNum" sz="quarter" idx="5"/>
          </p:nvPr>
        </p:nvSpPr>
        <p:spPr/>
        <p:txBody>
          <a:bodyPr/>
          <a:lstStyle/>
          <a:p>
            <a:fld id="{C11C9A89-31E4-461B-9CE8-6557678F4AD8}" type="slidenum">
              <a:rPr lang="en-US" smtClean="0"/>
              <a:t>7</a:t>
            </a:fld>
            <a:endParaRPr lang="en-US"/>
          </a:p>
        </p:txBody>
      </p:sp>
    </p:spTree>
    <p:extLst>
      <p:ext uri="{BB962C8B-B14F-4D97-AF65-F5344CB8AC3E}">
        <p14:creationId xmlns:p14="http://schemas.microsoft.com/office/powerpoint/2010/main" val="2085668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Relocation of the Path to opposite side of Service Drive to avoid wetlands that are behind Public Works Area</a:t>
            </a:r>
          </a:p>
          <a:p>
            <a:r>
              <a:rPr lang="en-US" dirty="0"/>
              <a:t>Followed terrain up to first intersection </a:t>
            </a:r>
          </a:p>
          <a:p>
            <a:r>
              <a:rPr lang="en-US" dirty="0"/>
              <a:t>Recommending Visitor Orientation Junction configured as a rest and reflection area. </a:t>
            </a:r>
          </a:p>
          <a:p>
            <a:r>
              <a:rPr lang="en-US" dirty="0"/>
              <a:t>Small knee wall with seating area, possible veteran's monument features.</a:t>
            </a:r>
          </a:p>
          <a:p>
            <a:r>
              <a:rPr lang="en-US" dirty="0"/>
              <a:t>Behind the wall is a memorial tree grove that residents would be able donate towards to honor either a veteran or just family member if we don’t configure as a veteran monument.</a:t>
            </a:r>
          </a:p>
          <a:p>
            <a:r>
              <a:rPr lang="en-US" dirty="0"/>
              <a:t>Wildlife Habitat Kiosks – Proposing 10-12 throughout trail system.</a:t>
            </a:r>
          </a:p>
        </p:txBody>
      </p:sp>
      <p:sp>
        <p:nvSpPr>
          <p:cNvPr id="4" name="Slide Number Placeholder 3"/>
          <p:cNvSpPr>
            <a:spLocks noGrp="1"/>
          </p:cNvSpPr>
          <p:nvPr>
            <p:ph type="sldNum" sz="quarter" idx="5"/>
          </p:nvPr>
        </p:nvSpPr>
        <p:spPr/>
        <p:txBody>
          <a:bodyPr/>
          <a:lstStyle/>
          <a:p>
            <a:fld id="{C11C9A89-31E4-461B-9CE8-6557678F4AD8}" type="slidenum">
              <a:rPr lang="en-US" smtClean="0"/>
              <a:t>8</a:t>
            </a:fld>
            <a:endParaRPr lang="en-US"/>
          </a:p>
        </p:txBody>
      </p:sp>
    </p:spTree>
    <p:extLst>
      <p:ext uri="{BB962C8B-B14F-4D97-AF65-F5344CB8AC3E}">
        <p14:creationId xmlns:p14="http://schemas.microsoft.com/office/powerpoint/2010/main" val="3837582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layout due to wetlands</a:t>
            </a:r>
          </a:p>
          <a:p>
            <a:r>
              <a:rPr lang="en-US" dirty="0"/>
              <a:t>Relocated away from properties along North Charlotte Street. </a:t>
            </a:r>
          </a:p>
          <a:p>
            <a:r>
              <a:rPr lang="en-US" dirty="0"/>
              <a:t>Small Pedestrian Bridge over drainage ditch.</a:t>
            </a:r>
          </a:p>
          <a:p>
            <a:r>
              <a:rPr lang="en-US" dirty="0"/>
              <a:t>Community Kiosks provide at main intersections with mapping of site, location information, other information.</a:t>
            </a:r>
          </a:p>
        </p:txBody>
      </p:sp>
      <p:sp>
        <p:nvSpPr>
          <p:cNvPr id="4" name="Slide Number Placeholder 3"/>
          <p:cNvSpPr>
            <a:spLocks noGrp="1"/>
          </p:cNvSpPr>
          <p:nvPr>
            <p:ph type="sldNum" sz="quarter" idx="5"/>
          </p:nvPr>
        </p:nvSpPr>
        <p:spPr/>
        <p:txBody>
          <a:bodyPr/>
          <a:lstStyle/>
          <a:p>
            <a:fld id="{C11C9A89-31E4-461B-9CE8-6557678F4AD8}" type="slidenum">
              <a:rPr lang="en-US" smtClean="0"/>
              <a:t>10</a:t>
            </a:fld>
            <a:endParaRPr lang="en-US"/>
          </a:p>
        </p:txBody>
      </p:sp>
    </p:spTree>
    <p:extLst>
      <p:ext uri="{BB962C8B-B14F-4D97-AF65-F5344CB8AC3E}">
        <p14:creationId xmlns:p14="http://schemas.microsoft.com/office/powerpoint/2010/main" val="184813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Norther Gateway and Trailhead improvements at Dotterer Road access across from NH Township Ball field parking area.</a:t>
            </a:r>
          </a:p>
          <a:p>
            <a:r>
              <a:rPr lang="en-US" dirty="0"/>
              <a:t>Utilizes the existing parking facilities and provides a crossing to multi-use trail. </a:t>
            </a:r>
          </a:p>
          <a:p>
            <a:r>
              <a:rPr lang="en-US" dirty="0"/>
              <a:t>Possible new entrance feature sign to highlight park entrance.</a:t>
            </a:r>
          </a:p>
          <a:p>
            <a:r>
              <a:rPr lang="en-US" dirty="0"/>
              <a:t>Main Trail Connection Point relocated slightly due to some isolated wetlands.</a:t>
            </a:r>
          </a:p>
          <a:p>
            <a:r>
              <a:rPr lang="en-US" dirty="0"/>
              <a:t>2</a:t>
            </a:r>
            <a:r>
              <a:rPr lang="en-US" baseline="30000" dirty="0"/>
              <a:t>nd</a:t>
            </a:r>
            <a:r>
              <a:rPr lang="en-US" dirty="0"/>
              <a:t> Visitor Orientation Junction Area, with Community Supported Sculpture Garden and seating area.</a:t>
            </a:r>
          </a:p>
          <a:p>
            <a:r>
              <a:rPr lang="en-US" dirty="0"/>
              <a:t>New Trailhead Parking Area at Swamp Picnic Road, additional access point to Swamp Picnic Road residents.</a:t>
            </a:r>
          </a:p>
          <a:p>
            <a:r>
              <a:rPr lang="en-US" dirty="0"/>
              <a:t>Another opportunity for park entrance signage and Community Information Kiosks.</a:t>
            </a:r>
          </a:p>
          <a:p>
            <a:r>
              <a:rPr lang="en-US" dirty="0"/>
              <a:t>Connection to future development area to the Northeast along N. Charlotte Street and the pending development connections from Provident Tract, Hanover Meadows and others. </a:t>
            </a:r>
          </a:p>
          <a:p>
            <a:endParaRPr lang="en-US" dirty="0"/>
          </a:p>
        </p:txBody>
      </p:sp>
      <p:sp>
        <p:nvSpPr>
          <p:cNvPr id="4" name="Slide Number Placeholder 3"/>
          <p:cNvSpPr>
            <a:spLocks noGrp="1"/>
          </p:cNvSpPr>
          <p:nvPr>
            <p:ph type="sldNum" sz="quarter" idx="5"/>
          </p:nvPr>
        </p:nvSpPr>
        <p:spPr/>
        <p:txBody>
          <a:bodyPr/>
          <a:lstStyle/>
          <a:p>
            <a:fld id="{C11C9A89-31E4-461B-9CE8-6557678F4AD8}" type="slidenum">
              <a:rPr lang="en-US" smtClean="0"/>
              <a:t>12</a:t>
            </a:fld>
            <a:endParaRPr lang="en-US"/>
          </a:p>
        </p:txBody>
      </p:sp>
    </p:spTree>
    <p:extLst>
      <p:ext uri="{BB962C8B-B14F-4D97-AF65-F5344CB8AC3E}">
        <p14:creationId xmlns:p14="http://schemas.microsoft.com/office/powerpoint/2010/main" val="99320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Western Gateway and Trailhead Improvements at the existing entrance from Hanover Woods</a:t>
            </a:r>
          </a:p>
          <a:p>
            <a:r>
              <a:rPr lang="en-US" dirty="0"/>
              <a:t>Extension/completion of pedestrian facilities, ADA cross-walks, Drop off area and additional parking facilities.</a:t>
            </a:r>
          </a:p>
          <a:p>
            <a:r>
              <a:rPr lang="en-US" dirty="0"/>
              <a:t>Improvements to the existing parking areas, with possible interconnection from Trotter’s Gate development and the previously agreed upon improvements.</a:t>
            </a:r>
          </a:p>
          <a:p>
            <a:r>
              <a:rPr lang="en-US" dirty="0"/>
              <a:t>Community Improvements including Amphitheater, Band Shelter, Sledding Hill and the cleanup of the Township’s Storage area.</a:t>
            </a:r>
          </a:p>
          <a:p>
            <a:r>
              <a:rPr lang="en-US" dirty="0"/>
              <a:t>Possible Community Garden in old nursery yard area.</a:t>
            </a:r>
          </a:p>
          <a:p>
            <a:r>
              <a:rPr lang="en-US" dirty="0"/>
              <a:t>Additional connection points to the multi-use trail system allows for some ADA access improvements to the existing play fields.</a:t>
            </a:r>
          </a:p>
          <a:p>
            <a:r>
              <a:rPr lang="en-US" dirty="0"/>
              <a:t>Park benches for children waiting to be picked up, spectators and trail users and bike racks to allow residents to ride their bike to the park and then walk around park.</a:t>
            </a:r>
          </a:p>
          <a:p>
            <a:r>
              <a:rPr lang="en-US" dirty="0"/>
              <a:t>Reconfiguration of the existing stormwater BMPs to improve functioning and to reduce costs to support new improvements.</a:t>
            </a:r>
          </a:p>
          <a:p>
            <a:r>
              <a:rPr lang="en-US" dirty="0"/>
              <a:t> </a:t>
            </a:r>
          </a:p>
          <a:p>
            <a:endParaRPr lang="en-US" dirty="0"/>
          </a:p>
        </p:txBody>
      </p:sp>
      <p:sp>
        <p:nvSpPr>
          <p:cNvPr id="4" name="Slide Number Placeholder 3"/>
          <p:cNvSpPr>
            <a:spLocks noGrp="1"/>
          </p:cNvSpPr>
          <p:nvPr>
            <p:ph type="sldNum" sz="quarter" idx="5"/>
          </p:nvPr>
        </p:nvSpPr>
        <p:spPr/>
        <p:txBody>
          <a:bodyPr/>
          <a:lstStyle/>
          <a:p>
            <a:fld id="{C11C9A89-31E4-461B-9CE8-6557678F4AD8}" type="slidenum">
              <a:rPr lang="en-US" smtClean="0"/>
              <a:t>14</a:t>
            </a:fld>
            <a:endParaRPr lang="en-US"/>
          </a:p>
        </p:txBody>
      </p:sp>
    </p:spTree>
    <p:extLst>
      <p:ext uri="{BB962C8B-B14F-4D97-AF65-F5344CB8AC3E}">
        <p14:creationId xmlns:p14="http://schemas.microsoft.com/office/powerpoint/2010/main" val="3897458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Connection to second Dotterer Road entrance along Service Drive.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Midblock crossing at entrance to connect to the existing Dotterer Road trail that connects Country Meadows, Montgomery View and Windlestrae.</a:t>
            </a:r>
          </a:p>
          <a:p>
            <a:r>
              <a:rPr lang="en-US" dirty="0"/>
              <a:t>Some minor Service Drive drainage improvements expected with the new trail connection. </a:t>
            </a:r>
          </a:p>
          <a:p>
            <a:r>
              <a:rPr lang="en-US" dirty="0"/>
              <a:t>Relocated to avoid wetlands and other environmentally conditions.</a:t>
            </a:r>
          </a:p>
          <a:p>
            <a:r>
              <a:rPr lang="en-US" dirty="0"/>
              <a:t>Trail through existing nursery tree rows. </a:t>
            </a:r>
          </a:p>
        </p:txBody>
      </p:sp>
      <p:sp>
        <p:nvSpPr>
          <p:cNvPr id="4" name="Slide Number Placeholder 3"/>
          <p:cNvSpPr>
            <a:spLocks noGrp="1"/>
          </p:cNvSpPr>
          <p:nvPr>
            <p:ph type="sldNum" sz="quarter" idx="5"/>
          </p:nvPr>
        </p:nvSpPr>
        <p:spPr/>
        <p:txBody>
          <a:bodyPr/>
          <a:lstStyle/>
          <a:p>
            <a:fld id="{C11C9A89-31E4-461B-9CE8-6557678F4AD8}" type="slidenum">
              <a:rPr lang="en-US" smtClean="0"/>
              <a:t>17</a:t>
            </a:fld>
            <a:endParaRPr lang="en-US"/>
          </a:p>
        </p:txBody>
      </p:sp>
    </p:spTree>
    <p:extLst>
      <p:ext uri="{BB962C8B-B14F-4D97-AF65-F5344CB8AC3E}">
        <p14:creationId xmlns:p14="http://schemas.microsoft.com/office/powerpoint/2010/main" val="66755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3630-A6BB-9238-76CB-03AADCEC2B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4B5431-11C4-8BC2-55ED-EABE8D0332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05651-C789-F061-C3D3-25FF12021F66}"/>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5" name="Footer Placeholder 4">
            <a:extLst>
              <a:ext uri="{FF2B5EF4-FFF2-40B4-BE49-F238E27FC236}">
                <a16:creationId xmlns:a16="http://schemas.microsoft.com/office/drawing/2014/main" id="{4EB6A494-D93E-13DA-EB9E-5280EFF6E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BA676-0DDB-5E24-1B75-BD05FC004671}"/>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1197321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D230-565A-0702-F2AC-364A2E0876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16CD2-B821-07C4-DAB5-A2947B6AEF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23F02-3712-60BD-25D7-46812A3289C5}"/>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5" name="Footer Placeholder 4">
            <a:extLst>
              <a:ext uri="{FF2B5EF4-FFF2-40B4-BE49-F238E27FC236}">
                <a16:creationId xmlns:a16="http://schemas.microsoft.com/office/drawing/2014/main" id="{367031EC-6772-65DC-FEB1-757F8F5CA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DB4BA-8306-C985-214F-C6B29659D97E}"/>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3204533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C28F19-1132-B34A-869A-5853FA84EE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27AF4-B33C-FB55-F872-348ACA2877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01635-069B-EA76-0C28-9FEBD6D28FD5}"/>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5" name="Footer Placeholder 4">
            <a:extLst>
              <a:ext uri="{FF2B5EF4-FFF2-40B4-BE49-F238E27FC236}">
                <a16:creationId xmlns:a16="http://schemas.microsoft.com/office/drawing/2014/main" id="{F72F7D0D-D41E-677C-A1B1-ECD9445DC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8A6E0-28B9-2106-F256-B9112A6D381C}"/>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255779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DBAF-0E57-F360-B60F-EC5D342361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6C041A-4E6A-DAF1-BD0B-265A89B02C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4F4F3-83C5-241D-B9C5-C95296093146}"/>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5" name="Footer Placeholder 4">
            <a:extLst>
              <a:ext uri="{FF2B5EF4-FFF2-40B4-BE49-F238E27FC236}">
                <a16:creationId xmlns:a16="http://schemas.microsoft.com/office/drawing/2014/main" id="{46A71277-716E-EEDF-7DDE-D40EBB84D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37D90-3232-6D07-7B8D-015F0240F033}"/>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21022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8D94-F154-5999-D8F9-433034445D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9A711-E402-5B6A-B7B8-97F77A24D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ED1AE4-7754-53AE-29C8-EBAB2EB16970}"/>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5" name="Footer Placeholder 4">
            <a:extLst>
              <a:ext uri="{FF2B5EF4-FFF2-40B4-BE49-F238E27FC236}">
                <a16:creationId xmlns:a16="http://schemas.microsoft.com/office/drawing/2014/main" id="{ED64013C-2B9F-3D68-92F9-0F39D6066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229F6-7B60-9764-CB9E-B1DD046098F0}"/>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19195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A3156-C546-DB36-7D2C-D2BC287583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95AA47-B1FD-4C0A-77B1-6180C62EFD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3415D-998A-0279-D5E5-8B9F9DE58B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DBE34-835B-9A58-3490-D78C04F19907}"/>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6" name="Footer Placeholder 5">
            <a:extLst>
              <a:ext uri="{FF2B5EF4-FFF2-40B4-BE49-F238E27FC236}">
                <a16:creationId xmlns:a16="http://schemas.microsoft.com/office/drawing/2014/main" id="{CF08EB22-9049-8C98-9C80-1EF424051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BA06B-F6EA-3523-186B-93BBEECE6D7B}"/>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79296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5BA7-7925-0331-095F-38363E07C6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7961FA-45A6-B15D-FE1C-90622BA3F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39C0BC-32C7-021A-51E8-58746FA341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0AE062-8F14-E725-353E-76A9E695E7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33C51E-6D57-B67A-EDC0-26CFB8BFC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6B054B-F616-5C0F-6A26-59DEF30EC0A7}"/>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8" name="Footer Placeholder 7">
            <a:extLst>
              <a:ext uri="{FF2B5EF4-FFF2-40B4-BE49-F238E27FC236}">
                <a16:creationId xmlns:a16="http://schemas.microsoft.com/office/drawing/2014/main" id="{0630D9E9-9168-DA75-6AFC-BBCDE721B0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83C2D-EA92-7AA0-EACB-0C1A4DB1AAA6}"/>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2115880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640-C177-82BB-5D10-2048FFDB93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0E9525-2547-FEC7-6FCB-803FC5C54561}"/>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4" name="Footer Placeholder 3">
            <a:extLst>
              <a:ext uri="{FF2B5EF4-FFF2-40B4-BE49-F238E27FC236}">
                <a16:creationId xmlns:a16="http://schemas.microsoft.com/office/drawing/2014/main" id="{71F07121-DF27-BADE-D7E4-E9CAC7696D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9F7FD-3D68-B870-F669-16CC361279D2}"/>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3036565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F30B99-1236-51FA-7ACF-2A16D2645C62}"/>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3" name="Footer Placeholder 2">
            <a:extLst>
              <a:ext uri="{FF2B5EF4-FFF2-40B4-BE49-F238E27FC236}">
                <a16:creationId xmlns:a16="http://schemas.microsoft.com/office/drawing/2014/main" id="{36ED1788-8C5D-D2FE-A666-BC22C6CE68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69FBAE-8384-BF68-0407-172BFF24416C}"/>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4228376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6B84-2E38-E53B-A72E-09B4869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74F0A3-CC43-70F1-B46E-04CC1F0C79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E0AC24-FB7B-252B-09C2-62E7E0D21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F3C9A-4D0F-DE76-091F-933A8C669969}"/>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6" name="Footer Placeholder 5">
            <a:extLst>
              <a:ext uri="{FF2B5EF4-FFF2-40B4-BE49-F238E27FC236}">
                <a16:creationId xmlns:a16="http://schemas.microsoft.com/office/drawing/2014/main" id="{9C708351-1BE7-5DC6-4EF8-9A9CFAAB9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3A2B2-90E5-ABA2-8CC3-046AEFB0DB4E}"/>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410550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2ADE-8895-AB4D-6ED7-2BBBE9ED6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7DD19F-D946-6F53-D56B-C2D1809EF9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9E256-6181-493B-6F67-A3D79E7AF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D7FB2-4359-DAB3-0EDB-D92B9EEFDF50}"/>
              </a:ext>
            </a:extLst>
          </p:cNvPr>
          <p:cNvSpPr>
            <a:spLocks noGrp="1"/>
          </p:cNvSpPr>
          <p:nvPr>
            <p:ph type="dt" sz="half" idx="10"/>
          </p:nvPr>
        </p:nvSpPr>
        <p:spPr/>
        <p:txBody>
          <a:bodyPr/>
          <a:lstStyle/>
          <a:p>
            <a:fld id="{A8F2E80F-2626-4840-9F17-34184858353B}" type="datetimeFigureOut">
              <a:rPr lang="en-US" smtClean="0"/>
              <a:t>2/1/2024</a:t>
            </a:fld>
            <a:endParaRPr lang="en-US"/>
          </a:p>
        </p:txBody>
      </p:sp>
      <p:sp>
        <p:nvSpPr>
          <p:cNvPr id="6" name="Footer Placeholder 5">
            <a:extLst>
              <a:ext uri="{FF2B5EF4-FFF2-40B4-BE49-F238E27FC236}">
                <a16:creationId xmlns:a16="http://schemas.microsoft.com/office/drawing/2014/main" id="{9AD3A1C7-E85F-B2A0-D76C-4BAFCC8A6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97930-3CDC-036B-C173-7174260F05D2}"/>
              </a:ext>
            </a:extLst>
          </p:cNvPr>
          <p:cNvSpPr>
            <a:spLocks noGrp="1"/>
          </p:cNvSpPr>
          <p:nvPr>
            <p:ph type="sldNum" sz="quarter" idx="12"/>
          </p:nvPr>
        </p:nvSpPr>
        <p:spPr/>
        <p:txBody>
          <a:bodyPr/>
          <a:lstStyle/>
          <a:p>
            <a:fld id="{8A4AC87F-1928-4008-8564-3D8B1A8C1096}" type="slidenum">
              <a:rPr lang="en-US" smtClean="0"/>
              <a:t>‹#›</a:t>
            </a:fld>
            <a:endParaRPr lang="en-US"/>
          </a:p>
        </p:txBody>
      </p:sp>
    </p:spTree>
    <p:extLst>
      <p:ext uri="{BB962C8B-B14F-4D97-AF65-F5344CB8AC3E}">
        <p14:creationId xmlns:p14="http://schemas.microsoft.com/office/powerpoint/2010/main" val="3668076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alpha val="72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5F7700-8CC8-2ABA-B992-6947FF7528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BEE41F-624A-1351-AE52-6B36100C1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C7052-B047-AB60-CC81-06FB8DAED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E80F-2626-4840-9F17-34184858353B}" type="datetimeFigureOut">
              <a:rPr lang="en-US" smtClean="0"/>
              <a:t>2/1/2024</a:t>
            </a:fld>
            <a:endParaRPr lang="en-US"/>
          </a:p>
        </p:txBody>
      </p:sp>
      <p:sp>
        <p:nvSpPr>
          <p:cNvPr id="5" name="Footer Placeholder 4">
            <a:extLst>
              <a:ext uri="{FF2B5EF4-FFF2-40B4-BE49-F238E27FC236}">
                <a16:creationId xmlns:a16="http://schemas.microsoft.com/office/drawing/2014/main" id="{C5D42D36-4EE7-C031-0828-0F32CBF148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81F667-A290-2C70-E1BC-76EBA4A4E8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AC87F-1928-4008-8564-3D8B1A8C1096}" type="slidenum">
              <a:rPr lang="en-US" smtClean="0"/>
              <a:t>‹#›</a:t>
            </a:fld>
            <a:endParaRPr lang="en-US"/>
          </a:p>
        </p:txBody>
      </p:sp>
    </p:spTree>
    <p:extLst>
      <p:ext uri="{BB962C8B-B14F-4D97-AF65-F5344CB8AC3E}">
        <p14:creationId xmlns:p14="http://schemas.microsoft.com/office/powerpoint/2010/main" val="3060967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7B5E-83C8-470C-0B55-3582116FEA00}"/>
              </a:ext>
            </a:extLst>
          </p:cNvPr>
          <p:cNvSpPr>
            <a:spLocks noGrp="1"/>
          </p:cNvSpPr>
          <p:nvPr>
            <p:ph type="ctrTitle"/>
          </p:nvPr>
        </p:nvSpPr>
        <p:spPr/>
        <p:txBody>
          <a:bodyPr>
            <a:normAutofit fontScale="90000"/>
          </a:bodyPr>
          <a:lstStyle/>
          <a:p>
            <a:r>
              <a:rPr lang="en-US"/>
              <a:t>Wassmer Tract</a:t>
            </a:r>
            <a:br>
              <a:rPr lang="en-US"/>
            </a:br>
            <a:r>
              <a:rPr lang="en-US"/>
              <a:t>Preliminary Improvement Plans</a:t>
            </a:r>
            <a:endParaRPr lang="en-US" dirty="0"/>
          </a:p>
        </p:txBody>
      </p:sp>
      <p:sp>
        <p:nvSpPr>
          <p:cNvPr id="3" name="Subtitle 2">
            <a:extLst>
              <a:ext uri="{FF2B5EF4-FFF2-40B4-BE49-F238E27FC236}">
                <a16:creationId xmlns:a16="http://schemas.microsoft.com/office/drawing/2014/main" id="{C77B67C5-2683-73E6-67AB-06011FC6A31D}"/>
              </a:ext>
            </a:extLst>
          </p:cNvPr>
          <p:cNvSpPr>
            <a:spLocks noGrp="1"/>
          </p:cNvSpPr>
          <p:nvPr>
            <p:ph type="subTitle" idx="1"/>
          </p:nvPr>
        </p:nvSpPr>
        <p:spPr/>
        <p:txBody>
          <a:bodyPr/>
          <a:lstStyle/>
          <a:p>
            <a:r>
              <a:rPr lang="en-US"/>
              <a:t>Multi-Use Trail Interconnection</a:t>
            </a:r>
          </a:p>
          <a:p>
            <a:r>
              <a:rPr lang="en-US"/>
              <a:t>and Community Improvement Plans</a:t>
            </a:r>
            <a:endParaRPr lang="en-US" dirty="0"/>
          </a:p>
        </p:txBody>
      </p:sp>
    </p:spTree>
    <p:extLst>
      <p:ext uri="{BB962C8B-B14F-4D97-AF65-F5344CB8AC3E}">
        <p14:creationId xmlns:p14="http://schemas.microsoft.com/office/powerpoint/2010/main" val="3235379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8075A18-2AAD-81AC-906A-3F4BF96A36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942" r="2940" b="-1"/>
          <a:stretch/>
        </p:blipFill>
        <p:spPr>
          <a:xfrm>
            <a:off x="2522356" y="10"/>
            <a:ext cx="9669642" cy="6857990"/>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CB0631-6051-E48E-DB57-C42465D1427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Wassmer Tract Multi-Use Trail Interconnection</a:t>
            </a:r>
          </a:p>
        </p:txBody>
      </p:sp>
      <p:sp>
        <p:nvSpPr>
          <p:cNvPr id="4" name="Text Placeholder 3">
            <a:extLst>
              <a:ext uri="{FF2B5EF4-FFF2-40B4-BE49-F238E27FC236}">
                <a16:creationId xmlns:a16="http://schemas.microsoft.com/office/drawing/2014/main" id="{12C9373C-6519-84A1-596E-9DBF5733CFEC}"/>
              </a:ext>
            </a:extLst>
          </p:cNvPr>
          <p:cNvSpPr>
            <a:spLocks noGrp="1"/>
          </p:cNvSpPr>
          <p:nvPr>
            <p:ph type="body" sz="half" idx="2"/>
          </p:nvPr>
        </p:nvSpPr>
        <p:spPr>
          <a:xfrm>
            <a:off x="838200" y="2434201"/>
            <a:ext cx="3822189" cy="3742762"/>
          </a:xfrm>
        </p:spPr>
        <p:txBody>
          <a:bodyPr vert="horz" lIns="91440" tIns="45720" rIns="91440" bIns="45720" rtlCol="0">
            <a:normAutofit/>
          </a:bodyPr>
          <a:lstStyle/>
          <a:p>
            <a:pPr marL="285750" indent="-228600">
              <a:buFont typeface="Arial" panose="020B0604020202020204" pitchFamily="34" charset="0"/>
              <a:buChar char="•"/>
            </a:pPr>
            <a:r>
              <a:rPr lang="en-US" sz="1100" dirty="0"/>
              <a:t>Access to Wassmer Tract  - Main Trail Segments</a:t>
            </a:r>
          </a:p>
          <a:p>
            <a:pPr marL="742950" lvl="1" indent="-228600">
              <a:buFont typeface="Arial" panose="020B0604020202020204" pitchFamily="34" charset="0"/>
              <a:buChar char="•"/>
            </a:pPr>
            <a:r>
              <a:rPr lang="en-US" sz="1100" dirty="0"/>
              <a:t>Wetland Preservation</a:t>
            </a:r>
          </a:p>
          <a:p>
            <a:pPr marL="1200150" lvl="2" indent="-228600">
              <a:buFont typeface="Arial" panose="020B0604020202020204" pitchFamily="34" charset="0"/>
              <a:buChar char="•"/>
            </a:pPr>
            <a:r>
              <a:rPr lang="en-US" sz="1100" dirty="0"/>
              <a:t>Layout Significantly Changed due to updated Wetland Delineation</a:t>
            </a:r>
          </a:p>
          <a:p>
            <a:pPr marL="1200150" lvl="2" indent="-228600">
              <a:buFont typeface="Arial" panose="020B0604020202020204" pitchFamily="34" charset="0"/>
              <a:buChar char="•"/>
            </a:pPr>
            <a:r>
              <a:rPr lang="en-US" sz="1100" dirty="0"/>
              <a:t>Relocated Path away from existing cleared access</a:t>
            </a:r>
          </a:p>
          <a:p>
            <a:pPr marL="1200150" lvl="2" indent="-228600">
              <a:buFont typeface="Arial" panose="020B0604020202020204" pitchFamily="34" charset="0"/>
              <a:buChar char="•"/>
            </a:pPr>
            <a:r>
              <a:rPr lang="en-US" sz="1100" dirty="0"/>
              <a:t>Relocated Path away from N. Charlotte St. Properties</a:t>
            </a:r>
          </a:p>
          <a:p>
            <a:pPr marL="285750" indent="-228600">
              <a:buFont typeface="Arial" panose="020B0604020202020204" pitchFamily="34" charset="0"/>
              <a:buChar char="•"/>
            </a:pPr>
            <a:r>
              <a:rPr lang="en-US" sz="1100" dirty="0"/>
              <a:t>Community Amenity Improvements</a:t>
            </a:r>
          </a:p>
          <a:p>
            <a:pPr marL="742950" lvl="1" indent="-228600">
              <a:buFont typeface="Arial" panose="020B0604020202020204" pitchFamily="34" charset="0"/>
              <a:buChar char="•"/>
            </a:pPr>
            <a:r>
              <a:rPr lang="en-US" sz="1100" dirty="0"/>
              <a:t>Pedestrian Foot Bridge</a:t>
            </a:r>
          </a:p>
          <a:p>
            <a:pPr marL="742950" lvl="1" indent="-228600">
              <a:buFont typeface="Arial" panose="020B0604020202020204" pitchFamily="34" charset="0"/>
              <a:buChar char="•"/>
            </a:pPr>
            <a:r>
              <a:rPr lang="en-US" sz="1100" dirty="0"/>
              <a:t>Sensitive Area Construction</a:t>
            </a:r>
          </a:p>
          <a:p>
            <a:pPr marL="1200150" lvl="2" indent="-228600">
              <a:buFont typeface="Arial" panose="020B0604020202020204" pitchFamily="34" charset="0"/>
              <a:buChar char="•"/>
            </a:pPr>
            <a:r>
              <a:rPr lang="en-US" sz="900" dirty="0"/>
              <a:t>Avoid Wetlands and Mature Trees</a:t>
            </a:r>
          </a:p>
          <a:p>
            <a:pPr marL="1200150" lvl="2" indent="-228600">
              <a:buFont typeface="Arial" panose="020B0604020202020204" pitchFamily="34" charset="0"/>
              <a:buChar char="•"/>
            </a:pPr>
            <a:r>
              <a:rPr lang="en-US" sz="900" dirty="0"/>
              <a:t>Vegetated Stormwater Swales</a:t>
            </a:r>
          </a:p>
          <a:p>
            <a:pPr marL="742950" lvl="1" indent="-228600">
              <a:buFont typeface="Arial" panose="020B0604020202020204" pitchFamily="34" charset="0"/>
              <a:buChar char="•"/>
            </a:pPr>
            <a:r>
              <a:rPr lang="en-US" sz="1100" dirty="0"/>
              <a:t>Wildlife Habitat Kiosk Areas</a:t>
            </a:r>
          </a:p>
          <a:p>
            <a:pPr marL="742950" lvl="1" indent="-228600">
              <a:buFont typeface="Arial" panose="020B0604020202020204" pitchFamily="34" charset="0"/>
              <a:buChar char="•"/>
            </a:pPr>
            <a:endParaRPr lang="en-US" sz="1100" dirty="0"/>
          </a:p>
          <a:p>
            <a:pPr marL="742950" lvl="1" indent="-228600">
              <a:buFont typeface="Arial" panose="020B0604020202020204" pitchFamily="34" charset="0"/>
              <a:buChar char="•"/>
            </a:pPr>
            <a:endParaRPr lang="en-US" sz="1100" dirty="0"/>
          </a:p>
        </p:txBody>
      </p:sp>
    </p:spTree>
    <p:extLst>
      <p:ext uri="{BB962C8B-B14F-4D97-AF65-F5344CB8AC3E}">
        <p14:creationId xmlns:p14="http://schemas.microsoft.com/office/powerpoint/2010/main" val="606327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EF0770-95A8-57AC-2C3C-6D3DA2E22A4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CD95226-6C3D-0C88-C162-43C8BF37D1E4}"/>
              </a:ext>
            </a:extLst>
          </p:cNvPr>
          <p:cNvSpPr>
            <a:spLocks noGrp="1"/>
          </p:cNvSpPr>
          <p:nvPr>
            <p:ph type="title"/>
          </p:nvPr>
        </p:nvSpPr>
        <p:spPr/>
        <p:txBody>
          <a:bodyPr/>
          <a:lstStyle/>
          <a:p>
            <a:r>
              <a:rPr lang="en-US" dirty="0"/>
              <a:t>Multi-Use Trail Improvements</a:t>
            </a:r>
          </a:p>
        </p:txBody>
      </p:sp>
      <p:sp>
        <p:nvSpPr>
          <p:cNvPr id="8" name="Text Placeholder 7">
            <a:extLst>
              <a:ext uri="{FF2B5EF4-FFF2-40B4-BE49-F238E27FC236}">
                <a16:creationId xmlns:a16="http://schemas.microsoft.com/office/drawing/2014/main" id="{C26FBCCF-0211-3B8A-01AD-60855A6A4749}"/>
              </a:ext>
            </a:extLst>
          </p:cNvPr>
          <p:cNvSpPr>
            <a:spLocks noGrp="1"/>
          </p:cNvSpPr>
          <p:nvPr>
            <p:ph type="body" idx="1"/>
          </p:nvPr>
        </p:nvSpPr>
        <p:spPr/>
        <p:txBody>
          <a:bodyPr/>
          <a:lstStyle/>
          <a:p>
            <a:r>
              <a:rPr lang="en-US" dirty="0"/>
              <a:t>Pedestrian Foot Bridge</a:t>
            </a:r>
          </a:p>
        </p:txBody>
      </p:sp>
      <p:pic>
        <p:nvPicPr>
          <p:cNvPr id="6" name="Content Placeholder 5">
            <a:extLst>
              <a:ext uri="{FF2B5EF4-FFF2-40B4-BE49-F238E27FC236}">
                <a16:creationId xmlns:a16="http://schemas.microsoft.com/office/drawing/2014/main" id="{91C8C460-B093-C546-9D18-D0EF9910A78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347" b="41847"/>
          <a:stretch/>
        </p:blipFill>
        <p:spPr>
          <a:xfrm>
            <a:off x="365760" y="2619430"/>
            <a:ext cx="5473750" cy="35702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 Placeholder 8">
            <a:extLst>
              <a:ext uri="{FF2B5EF4-FFF2-40B4-BE49-F238E27FC236}">
                <a16:creationId xmlns:a16="http://schemas.microsoft.com/office/drawing/2014/main" id="{3451A645-E412-0B61-B852-EBA6986AFAEB}"/>
              </a:ext>
            </a:extLst>
          </p:cNvPr>
          <p:cNvSpPr>
            <a:spLocks noGrp="1"/>
          </p:cNvSpPr>
          <p:nvPr>
            <p:ph type="body" sz="quarter" idx="3"/>
          </p:nvPr>
        </p:nvSpPr>
        <p:spPr/>
        <p:txBody>
          <a:bodyPr/>
          <a:lstStyle/>
          <a:p>
            <a:r>
              <a:rPr lang="en-US" dirty="0"/>
              <a:t>Community Kiosks</a:t>
            </a:r>
          </a:p>
        </p:txBody>
      </p:sp>
      <p:pic>
        <p:nvPicPr>
          <p:cNvPr id="3" name="Content Placeholder 2">
            <a:extLst>
              <a:ext uri="{FF2B5EF4-FFF2-40B4-BE49-F238E27FC236}">
                <a16:creationId xmlns:a16="http://schemas.microsoft.com/office/drawing/2014/main" id="{77FFFBD1-3656-2B7B-7400-82CE5F360661}"/>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12532" b="30164"/>
          <a:stretch/>
        </p:blipFill>
        <p:spPr>
          <a:xfrm>
            <a:off x="6096000" y="2619430"/>
            <a:ext cx="5577840" cy="3566160"/>
          </a:xfrm>
        </p:spPr>
      </p:pic>
    </p:spTree>
    <p:extLst>
      <p:ext uri="{BB962C8B-B14F-4D97-AF65-F5344CB8AC3E}">
        <p14:creationId xmlns:p14="http://schemas.microsoft.com/office/powerpoint/2010/main" val="2372625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8075A18-2AAD-81AC-906A-3F4BF96A36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576" t="1" r="-1006" b="-3"/>
          <a:stretch/>
        </p:blipFill>
        <p:spPr>
          <a:xfrm>
            <a:off x="2377440" y="0"/>
            <a:ext cx="9875520" cy="6858000"/>
          </a:xfrm>
          <a:prstGeom prst="rect">
            <a:avLst/>
          </a:prstGeom>
        </p:spPr>
      </p:pic>
      <p:sp>
        <p:nvSpPr>
          <p:cNvPr id="50" name="Rectangle 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CB0631-6051-E48E-DB57-C42465D1427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Wassmer Tract Multi-Use Trail Interconnection</a:t>
            </a:r>
          </a:p>
        </p:txBody>
      </p:sp>
      <p:sp>
        <p:nvSpPr>
          <p:cNvPr id="4" name="Text Placeholder 3">
            <a:extLst>
              <a:ext uri="{FF2B5EF4-FFF2-40B4-BE49-F238E27FC236}">
                <a16:creationId xmlns:a16="http://schemas.microsoft.com/office/drawing/2014/main" id="{12C9373C-6519-84A1-596E-9DBF5733CFEC}"/>
              </a:ext>
            </a:extLst>
          </p:cNvPr>
          <p:cNvSpPr>
            <a:spLocks noGrp="1"/>
          </p:cNvSpPr>
          <p:nvPr>
            <p:ph type="body" sz="half" idx="2"/>
          </p:nvPr>
        </p:nvSpPr>
        <p:spPr>
          <a:xfrm>
            <a:off x="838200" y="2434201"/>
            <a:ext cx="3822189" cy="3742762"/>
          </a:xfrm>
        </p:spPr>
        <p:txBody>
          <a:bodyPr vert="horz" lIns="91440" tIns="45720" rIns="91440" bIns="45720" rtlCol="0">
            <a:normAutofit/>
          </a:bodyPr>
          <a:lstStyle/>
          <a:p>
            <a:pPr marL="285750" indent="-228600">
              <a:buFont typeface="Arial" panose="020B0604020202020204" pitchFamily="34" charset="0"/>
              <a:buChar char="•"/>
            </a:pPr>
            <a:r>
              <a:rPr lang="en-US" sz="1000" dirty="0"/>
              <a:t>Northern Gateway and Trailhead Improvements</a:t>
            </a:r>
          </a:p>
          <a:p>
            <a:pPr marL="742950" lvl="1" indent="-228600">
              <a:buFont typeface="Arial" panose="020B0604020202020204" pitchFamily="34" charset="0"/>
              <a:buChar char="•"/>
            </a:pPr>
            <a:r>
              <a:rPr lang="en-US" sz="800" dirty="0"/>
              <a:t>Relocated Access to Dotterer Road</a:t>
            </a:r>
          </a:p>
          <a:p>
            <a:pPr marL="1200150" lvl="2" indent="-228600">
              <a:buFont typeface="Arial" panose="020B0604020202020204" pitchFamily="34" charset="0"/>
              <a:buChar char="•"/>
            </a:pPr>
            <a:r>
              <a:rPr lang="en-US" sz="800" dirty="0"/>
              <a:t>Location Adjusted to avoid new wetlands</a:t>
            </a:r>
          </a:p>
          <a:p>
            <a:pPr marL="1200150" lvl="2" indent="-228600">
              <a:buFont typeface="Arial" panose="020B0604020202020204" pitchFamily="34" charset="0"/>
              <a:buChar char="•"/>
            </a:pPr>
            <a:r>
              <a:rPr lang="en-US" sz="800" dirty="0"/>
              <a:t>Interconnection to New Trail to Windlestrae </a:t>
            </a:r>
          </a:p>
          <a:p>
            <a:pPr marL="1200150" lvl="2" indent="-228600">
              <a:buFont typeface="Arial" panose="020B0604020202020204" pitchFamily="34" charset="0"/>
              <a:buChar char="•"/>
            </a:pPr>
            <a:r>
              <a:rPr lang="en-US" sz="800" dirty="0"/>
              <a:t>Access to Parking Facilities at Township Baseball Fields</a:t>
            </a:r>
          </a:p>
          <a:p>
            <a:pPr marL="1200150" lvl="2" indent="-228600">
              <a:buFont typeface="Arial" panose="020B0604020202020204" pitchFamily="34" charset="0"/>
              <a:buChar char="•"/>
            </a:pPr>
            <a:r>
              <a:rPr lang="en-US" sz="800" dirty="0"/>
              <a:t>Mid-Block Crosswalk Improvements </a:t>
            </a:r>
          </a:p>
          <a:p>
            <a:pPr marL="1200150" lvl="2" indent="-228600">
              <a:buFont typeface="Arial" panose="020B0604020202020204" pitchFamily="34" charset="0"/>
              <a:buChar char="•"/>
            </a:pPr>
            <a:r>
              <a:rPr lang="en-US" sz="800" dirty="0"/>
              <a:t>Bike Repair Station and Bike Rack</a:t>
            </a:r>
          </a:p>
          <a:p>
            <a:pPr marL="285750" indent="-228600">
              <a:buFont typeface="Arial" panose="020B0604020202020204" pitchFamily="34" charset="0"/>
              <a:buChar char="•"/>
            </a:pPr>
            <a:r>
              <a:rPr lang="en-US" sz="1000" dirty="0"/>
              <a:t>Main Trail Connection Point</a:t>
            </a:r>
          </a:p>
          <a:p>
            <a:pPr marL="742950" lvl="1" indent="-228600">
              <a:buFont typeface="Arial" panose="020B0604020202020204" pitchFamily="34" charset="0"/>
              <a:buChar char="•"/>
            </a:pPr>
            <a:r>
              <a:rPr lang="en-US" sz="800" dirty="0"/>
              <a:t>Visitor Orientation Junction Area</a:t>
            </a:r>
          </a:p>
          <a:p>
            <a:pPr marL="1200150" lvl="2" indent="-228600">
              <a:buFont typeface="Arial" panose="020B0604020202020204" pitchFamily="34" charset="0"/>
              <a:buChar char="•"/>
            </a:pPr>
            <a:r>
              <a:rPr lang="en-US" sz="800" dirty="0"/>
              <a:t>Rest Area with Seating</a:t>
            </a:r>
          </a:p>
          <a:p>
            <a:pPr marL="1200150" lvl="2" indent="-228600">
              <a:buFont typeface="Arial" panose="020B0604020202020204" pitchFamily="34" charset="0"/>
              <a:buChar char="•"/>
            </a:pPr>
            <a:r>
              <a:rPr lang="en-US" sz="800" dirty="0"/>
              <a:t>Potential Community Supported Sculpture Garden</a:t>
            </a:r>
          </a:p>
          <a:p>
            <a:pPr marL="1200150" lvl="2" indent="-228600">
              <a:buFont typeface="Arial" panose="020B0604020202020204" pitchFamily="34" charset="0"/>
              <a:buChar char="•"/>
            </a:pPr>
            <a:r>
              <a:rPr lang="en-US" sz="800" dirty="0"/>
              <a:t>Direction Signage and Wildlife Habitat Kiosks</a:t>
            </a:r>
          </a:p>
          <a:p>
            <a:pPr marL="285750" indent="-228600">
              <a:buFont typeface="Arial" panose="020B0604020202020204" pitchFamily="34" charset="0"/>
              <a:buChar char="•"/>
            </a:pPr>
            <a:r>
              <a:rPr lang="en-US" sz="1000" dirty="0"/>
              <a:t>Trailhead Parking Area at Swamp Picnic Road</a:t>
            </a:r>
            <a:endParaRPr lang="en-US" sz="800" dirty="0"/>
          </a:p>
          <a:p>
            <a:pPr marL="742950" lvl="1" indent="-228600">
              <a:buFont typeface="Arial" panose="020B0604020202020204" pitchFamily="34" charset="0"/>
              <a:buChar char="•"/>
            </a:pPr>
            <a:r>
              <a:rPr lang="en-US" sz="800" dirty="0"/>
              <a:t>20-Space Parking Area</a:t>
            </a:r>
          </a:p>
          <a:p>
            <a:pPr marL="742950" lvl="1" indent="-228600">
              <a:buFont typeface="Arial" panose="020B0604020202020204" pitchFamily="34" charset="0"/>
              <a:buChar char="•"/>
            </a:pPr>
            <a:r>
              <a:rPr lang="en-US" sz="800" dirty="0"/>
              <a:t>Direction Signage and Community Kiosk </a:t>
            </a:r>
          </a:p>
          <a:p>
            <a:pPr marL="742950" lvl="1" indent="-228600">
              <a:buFont typeface="Arial" panose="020B0604020202020204" pitchFamily="34" charset="0"/>
              <a:buChar char="•"/>
            </a:pPr>
            <a:r>
              <a:rPr lang="en-US" sz="800" dirty="0"/>
              <a:t>Maintenance Access Point to Northern Portion of Park</a:t>
            </a:r>
          </a:p>
          <a:p>
            <a:pPr marL="742950" lvl="1" indent="-228600">
              <a:buFont typeface="Arial" panose="020B0604020202020204" pitchFamily="34" charset="0"/>
              <a:buChar char="•"/>
            </a:pPr>
            <a:r>
              <a:rPr lang="en-US" sz="800" dirty="0"/>
              <a:t>Park Benches and Bike Racks</a:t>
            </a:r>
          </a:p>
          <a:p>
            <a:pPr marL="285750" indent="-228600">
              <a:buFont typeface="Arial" panose="020B0604020202020204" pitchFamily="34" charset="0"/>
              <a:buChar char="•"/>
            </a:pPr>
            <a:r>
              <a:rPr lang="en-US" sz="1000" dirty="0"/>
              <a:t>Connection to Future Development Area</a:t>
            </a:r>
          </a:p>
          <a:p>
            <a:pPr marL="742950" lvl="1" indent="-228600">
              <a:buFont typeface="Arial" panose="020B0604020202020204" pitchFamily="34" charset="0"/>
              <a:buChar char="•"/>
            </a:pPr>
            <a:endParaRPr lang="en-US" sz="800" dirty="0"/>
          </a:p>
          <a:p>
            <a:pPr marL="742950" lvl="1" indent="-228600">
              <a:buFont typeface="Arial" panose="020B0604020202020204" pitchFamily="34" charset="0"/>
              <a:buChar char="•"/>
            </a:pPr>
            <a:endParaRPr lang="en-US" sz="800" dirty="0"/>
          </a:p>
          <a:p>
            <a:pPr marL="742950" lvl="1" indent="-228600">
              <a:buFont typeface="Arial" panose="020B0604020202020204" pitchFamily="34" charset="0"/>
              <a:buChar char="•"/>
            </a:pPr>
            <a:endParaRPr lang="en-US" sz="800" dirty="0"/>
          </a:p>
        </p:txBody>
      </p:sp>
    </p:spTree>
    <p:extLst>
      <p:ext uri="{BB962C8B-B14F-4D97-AF65-F5344CB8AC3E}">
        <p14:creationId xmlns:p14="http://schemas.microsoft.com/office/powerpoint/2010/main" val="936029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A9F380-C5E5-A747-78FC-ABB56ABBC31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E37B90D-7A19-E685-EAB0-48B70C0B58CE}"/>
              </a:ext>
            </a:extLst>
          </p:cNvPr>
          <p:cNvSpPr>
            <a:spLocks noGrp="1"/>
          </p:cNvSpPr>
          <p:nvPr>
            <p:ph type="title"/>
          </p:nvPr>
        </p:nvSpPr>
        <p:spPr/>
        <p:txBody>
          <a:bodyPr/>
          <a:lstStyle/>
          <a:p>
            <a:r>
              <a:rPr lang="en-US" dirty="0"/>
              <a:t>Multi-Use Trail Improvements</a:t>
            </a:r>
          </a:p>
        </p:txBody>
      </p:sp>
      <p:sp>
        <p:nvSpPr>
          <p:cNvPr id="8" name="Text Placeholder 7">
            <a:extLst>
              <a:ext uri="{FF2B5EF4-FFF2-40B4-BE49-F238E27FC236}">
                <a16:creationId xmlns:a16="http://schemas.microsoft.com/office/drawing/2014/main" id="{293A2266-F031-D38E-E608-BCED398F69D7}"/>
              </a:ext>
            </a:extLst>
          </p:cNvPr>
          <p:cNvSpPr>
            <a:spLocks noGrp="1"/>
          </p:cNvSpPr>
          <p:nvPr>
            <p:ph type="body" idx="1"/>
          </p:nvPr>
        </p:nvSpPr>
        <p:spPr/>
        <p:txBody>
          <a:bodyPr>
            <a:normAutofit lnSpcReduction="10000"/>
          </a:bodyPr>
          <a:lstStyle/>
          <a:p>
            <a:r>
              <a:rPr lang="en-US" dirty="0"/>
              <a:t>Community Supported </a:t>
            </a:r>
          </a:p>
          <a:p>
            <a:r>
              <a:rPr lang="en-US" dirty="0"/>
              <a:t>Sculpture Garden Concept</a:t>
            </a:r>
          </a:p>
        </p:txBody>
      </p:sp>
      <p:pic>
        <p:nvPicPr>
          <p:cNvPr id="6" name="Content Placeholder 5">
            <a:extLst>
              <a:ext uri="{FF2B5EF4-FFF2-40B4-BE49-F238E27FC236}">
                <a16:creationId xmlns:a16="http://schemas.microsoft.com/office/drawing/2014/main" id="{53C818F7-0B50-910D-E235-52EAFA0BC12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6517" b="6517"/>
          <a:stretch/>
        </p:blipFill>
        <p:spPr>
          <a:xfrm>
            <a:off x="425501" y="2619430"/>
            <a:ext cx="5473750" cy="35702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 Placeholder 8">
            <a:extLst>
              <a:ext uri="{FF2B5EF4-FFF2-40B4-BE49-F238E27FC236}">
                <a16:creationId xmlns:a16="http://schemas.microsoft.com/office/drawing/2014/main" id="{E0200039-8731-F503-C1B2-ED376327664F}"/>
              </a:ext>
            </a:extLst>
          </p:cNvPr>
          <p:cNvSpPr>
            <a:spLocks noGrp="1"/>
          </p:cNvSpPr>
          <p:nvPr>
            <p:ph type="body" sz="quarter" idx="3"/>
          </p:nvPr>
        </p:nvSpPr>
        <p:spPr/>
        <p:txBody>
          <a:bodyPr>
            <a:normAutofit lnSpcReduction="10000"/>
          </a:bodyPr>
          <a:lstStyle/>
          <a:p>
            <a:r>
              <a:rPr lang="en-US" dirty="0"/>
              <a:t>Dotterer Road/Swamp Picnic Road</a:t>
            </a:r>
          </a:p>
          <a:p>
            <a:r>
              <a:rPr lang="en-US" dirty="0"/>
              <a:t>Entrance Signage and Site Mapping</a:t>
            </a:r>
          </a:p>
        </p:txBody>
      </p:sp>
      <p:pic>
        <p:nvPicPr>
          <p:cNvPr id="3" name="Content Placeholder 2">
            <a:extLst>
              <a:ext uri="{FF2B5EF4-FFF2-40B4-BE49-F238E27FC236}">
                <a16:creationId xmlns:a16="http://schemas.microsoft.com/office/drawing/2014/main" id="{869CAEB0-3A71-3BB4-D0E6-6D41B0C33FEE}"/>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6010" r="6010"/>
          <a:stretch/>
        </p:blipFill>
        <p:spPr>
          <a:xfrm>
            <a:off x="6096000" y="2619430"/>
            <a:ext cx="5577840" cy="3566160"/>
          </a:xfrm>
        </p:spPr>
      </p:pic>
    </p:spTree>
    <p:extLst>
      <p:ext uri="{BB962C8B-B14F-4D97-AF65-F5344CB8AC3E}">
        <p14:creationId xmlns:p14="http://schemas.microsoft.com/office/powerpoint/2010/main" val="3213526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8075A18-2AAD-81AC-906A-3F4BF96A36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942" r="2941" b="-1"/>
          <a:stretch/>
        </p:blipFill>
        <p:spPr>
          <a:xfrm>
            <a:off x="1" y="10"/>
            <a:ext cx="9669642" cy="6857990"/>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CB0631-6051-E48E-DB57-C42465D1427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Layfield Park Improvements</a:t>
            </a:r>
          </a:p>
        </p:txBody>
      </p:sp>
      <p:sp>
        <p:nvSpPr>
          <p:cNvPr id="4" name="Text Placeholder 3">
            <a:extLst>
              <a:ext uri="{FF2B5EF4-FFF2-40B4-BE49-F238E27FC236}">
                <a16:creationId xmlns:a16="http://schemas.microsoft.com/office/drawing/2014/main" id="{12C9373C-6519-84A1-596E-9DBF5733CFEC}"/>
              </a:ext>
            </a:extLst>
          </p:cNvPr>
          <p:cNvSpPr>
            <a:spLocks noGrp="1"/>
          </p:cNvSpPr>
          <p:nvPr>
            <p:ph type="body" sz="half" idx="2"/>
          </p:nvPr>
        </p:nvSpPr>
        <p:spPr>
          <a:xfrm>
            <a:off x="7531610" y="2434201"/>
            <a:ext cx="3822189" cy="3742762"/>
          </a:xfrm>
        </p:spPr>
        <p:txBody>
          <a:bodyPr vert="horz" lIns="91440" tIns="45720" rIns="91440" bIns="45720" rtlCol="0">
            <a:normAutofit fontScale="92500" lnSpcReduction="20000"/>
          </a:bodyPr>
          <a:lstStyle/>
          <a:p>
            <a:pPr marL="285750" indent="-228600">
              <a:buFont typeface="Arial" panose="020B0604020202020204" pitchFamily="34" charset="0"/>
              <a:buChar char="•"/>
            </a:pPr>
            <a:r>
              <a:rPr lang="en-US" sz="1300" dirty="0"/>
              <a:t>Western Gateway and Trailhead Improvements</a:t>
            </a:r>
          </a:p>
          <a:p>
            <a:pPr marL="742950" lvl="1" indent="-228600">
              <a:buFont typeface="Arial" panose="020B0604020202020204" pitchFamily="34" charset="0"/>
              <a:buChar char="•"/>
            </a:pPr>
            <a:r>
              <a:rPr lang="en-US" sz="1300" dirty="0"/>
              <a:t>Completion of Hanover Woods Entry</a:t>
            </a:r>
          </a:p>
          <a:p>
            <a:pPr marL="1200150" lvl="2" indent="-228600">
              <a:buFont typeface="Arial" panose="020B0604020202020204" pitchFamily="34" charset="0"/>
              <a:buChar char="•"/>
            </a:pPr>
            <a:r>
              <a:rPr lang="en-US" sz="1300" dirty="0"/>
              <a:t>Extension of Pedestrian Access</a:t>
            </a:r>
          </a:p>
          <a:p>
            <a:pPr marL="1200150" lvl="2" indent="-228600">
              <a:buFont typeface="Arial" panose="020B0604020202020204" pitchFamily="34" charset="0"/>
              <a:buChar char="•"/>
            </a:pPr>
            <a:r>
              <a:rPr lang="en-US" sz="1300" dirty="0"/>
              <a:t>Parking Area Enhancements</a:t>
            </a:r>
          </a:p>
          <a:p>
            <a:pPr marL="1200150" lvl="2" indent="-228600">
              <a:buFont typeface="Arial" panose="020B0604020202020204" pitchFamily="34" charset="0"/>
              <a:buChar char="•"/>
            </a:pPr>
            <a:r>
              <a:rPr lang="en-US" sz="1300" dirty="0"/>
              <a:t>New Drop Area and Parking Area</a:t>
            </a:r>
          </a:p>
          <a:p>
            <a:pPr marL="1200150" lvl="2" indent="-228600">
              <a:buFont typeface="Arial" panose="020B0604020202020204" pitchFamily="34" charset="0"/>
              <a:buChar char="•"/>
            </a:pPr>
            <a:r>
              <a:rPr lang="en-US" sz="1300" dirty="0"/>
              <a:t>Connection To Trotter’s Gate</a:t>
            </a:r>
          </a:p>
          <a:p>
            <a:pPr marL="285750" indent="-228600">
              <a:buFont typeface="Arial" panose="020B0604020202020204" pitchFamily="34" charset="0"/>
              <a:buChar char="•"/>
            </a:pPr>
            <a:r>
              <a:rPr lang="en-US" sz="1300" dirty="0"/>
              <a:t>Community Improvements</a:t>
            </a:r>
          </a:p>
          <a:p>
            <a:pPr marL="742950" lvl="1" indent="-228600">
              <a:buFont typeface="Arial" panose="020B0604020202020204" pitchFamily="34" charset="0"/>
              <a:buChar char="•"/>
            </a:pPr>
            <a:r>
              <a:rPr lang="en-US" sz="1300" dirty="0"/>
              <a:t>Amphitheater with Band Shelter</a:t>
            </a:r>
          </a:p>
          <a:p>
            <a:pPr marL="1200150" lvl="2" indent="-228600">
              <a:buFont typeface="Arial" panose="020B0604020202020204" pitchFamily="34" charset="0"/>
              <a:buChar char="•"/>
            </a:pPr>
            <a:r>
              <a:rPr lang="en-US" sz="1100" dirty="0"/>
              <a:t>Repurposing of Existing Stockpiles</a:t>
            </a:r>
          </a:p>
          <a:p>
            <a:pPr marL="1200150" lvl="2" indent="-228600">
              <a:buFont typeface="Arial" panose="020B0604020202020204" pitchFamily="34" charset="0"/>
              <a:buChar char="•"/>
            </a:pPr>
            <a:r>
              <a:rPr lang="en-US" sz="1100" dirty="0"/>
              <a:t>Centrally located near community</a:t>
            </a:r>
          </a:p>
          <a:p>
            <a:pPr marL="1200150" lvl="2" indent="-228600">
              <a:buFont typeface="Arial" panose="020B0604020202020204" pitchFamily="34" charset="0"/>
              <a:buChar char="•"/>
            </a:pPr>
            <a:r>
              <a:rPr lang="en-US" sz="1100" dirty="0"/>
              <a:t>Orientated away from residential lots.</a:t>
            </a:r>
          </a:p>
          <a:p>
            <a:pPr marL="742950" lvl="1" indent="-228600">
              <a:buFont typeface="Arial" panose="020B0604020202020204" pitchFamily="34" charset="0"/>
              <a:buChar char="•"/>
            </a:pPr>
            <a:r>
              <a:rPr lang="en-US" sz="1300" dirty="0"/>
              <a:t>Community Garden </a:t>
            </a:r>
          </a:p>
          <a:p>
            <a:pPr marL="1200150" lvl="2" indent="-228600">
              <a:buFont typeface="Arial" panose="020B0604020202020204" pitchFamily="34" charset="0"/>
              <a:buChar char="•"/>
            </a:pPr>
            <a:r>
              <a:rPr lang="en-US" sz="1100" dirty="0"/>
              <a:t>Repurposed Nursery Facility</a:t>
            </a:r>
          </a:p>
          <a:p>
            <a:pPr marL="1200150" lvl="2" indent="-228600">
              <a:buFont typeface="Arial" panose="020B0604020202020204" pitchFamily="34" charset="0"/>
              <a:buChar char="•"/>
            </a:pPr>
            <a:r>
              <a:rPr lang="en-US" sz="1100" dirty="0"/>
              <a:t>Small shed with fenced in garden space</a:t>
            </a:r>
          </a:p>
          <a:p>
            <a:pPr marL="1200150" lvl="2" indent="-228600">
              <a:buFont typeface="Arial" panose="020B0604020202020204" pitchFamily="34" charset="0"/>
              <a:buChar char="•"/>
            </a:pPr>
            <a:r>
              <a:rPr lang="en-US" sz="1100" dirty="0"/>
              <a:t>Operated by Community Organizations</a:t>
            </a:r>
          </a:p>
          <a:p>
            <a:pPr marL="742950" lvl="1" indent="-228600">
              <a:buFont typeface="Arial" panose="020B0604020202020204" pitchFamily="34" charset="0"/>
              <a:buChar char="•"/>
            </a:pPr>
            <a:r>
              <a:rPr lang="en-US" sz="1300" dirty="0"/>
              <a:t>Multi-Use Trail Connections</a:t>
            </a:r>
          </a:p>
          <a:p>
            <a:pPr marL="1200150" lvl="2" indent="-228600">
              <a:buFont typeface="Arial" panose="020B0604020202020204" pitchFamily="34" charset="0"/>
              <a:buChar char="•"/>
            </a:pPr>
            <a:r>
              <a:rPr lang="en-US" sz="1100" dirty="0"/>
              <a:t>Opportunities to increase ADA Access to fields</a:t>
            </a:r>
          </a:p>
          <a:p>
            <a:pPr marL="742950" lvl="1" indent="-228600">
              <a:buFont typeface="Arial" panose="020B0604020202020204" pitchFamily="34" charset="0"/>
              <a:buChar char="•"/>
            </a:pPr>
            <a:r>
              <a:rPr lang="en-US" sz="1300" dirty="0"/>
              <a:t>Park Benches and Bike Racks</a:t>
            </a:r>
          </a:p>
          <a:p>
            <a:pPr marL="285750" indent="-228600">
              <a:buFont typeface="Arial" panose="020B0604020202020204" pitchFamily="34" charset="0"/>
              <a:buChar char="•"/>
            </a:pPr>
            <a:r>
              <a:rPr lang="en-US" sz="1500" dirty="0"/>
              <a:t>Reconfiguration of Existing Stormwater BMPs </a:t>
            </a:r>
          </a:p>
          <a:p>
            <a:pPr marL="742950" lvl="1" indent="-228600">
              <a:buFont typeface="Arial" panose="020B0604020202020204" pitchFamily="34" charset="0"/>
              <a:buChar char="•"/>
            </a:pPr>
            <a:endParaRPr lang="en-US" sz="1300" dirty="0"/>
          </a:p>
          <a:p>
            <a:pPr marL="742950" lvl="1" indent="-228600">
              <a:buFont typeface="Arial" panose="020B0604020202020204" pitchFamily="34" charset="0"/>
              <a:buChar char="•"/>
            </a:pPr>
            <a:endParaRPr lang="en-US" sz="1300" dirty="0"/>
          </a:p>
        </p:txBody>
      </p:sp>
    </p:spTree>
    <p:extLst>
      <p:ext uri="{BB962C8B-B14F-4D97-AF65-F5344CB8AC3E}">
        <p14:creationId xmlns:p14="http://schemas.microsoft.com/office/powerpoint/2010/main" val="824645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24ACE9-E7CB-D00F-2EAD-90B744ACF85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2235D11-4C05-3BF8-369B-5433D05C9EB5}"/>
              </a:ext>
            </a:extLst>
          </p:cNvPr>
          <p:cNvSpPr>
            <a:spLocks noGrp="1"/>
          </p:cNvSpPr>
          <p:nvPr>
            <p:ph type="title"/>
          </p:nvPr>
        </p:nvSpPr>
        <p:spPr/>
        <p:txBody>
          <a:bodyPr/>
          <a:lstStyle/>
          <a:p>
            <a:r>
              <a:rPr lang="en-US" dirty="0"/>
              <a:t>Layfield Park Improvements</a:t>
            </a:r>
          </a:p>
        </p:txBody>
      </p:sp>
      <p:sp>
        <p:nvSpPr>
          <p:cNvPr id="8" name="Text Placeholder 7">
            <a:extLst>
              <a:ext uri="{FF2B5EF4-FFF2-40B4-BE49-F238E27FC236}">
                <a16:creationId xmlns:a16="http://schemas.microsoft.com/office/drawing/2014/main" id="{4BE3D428-911C-4490-EE65-371EF7A023B7}"/>
              </a:ext>
            </a:extLst>
          </p:cNvPr>
          <p:cNvSpPr>
            <a:spLocks noGrp="1"/>
          </p:cNvSpPr>
          <p:nvPr>
            <p:ph type="body" idx="1"/>
          </p:nvPr>
        </p:nvSpPr>
        <p:spPr/>
        <p:txBody>
          <a:bodyPr>
            <a:normAutofit/>
          </a:bodyPr>
          <a:lstStyle/>
          <a:p>
            <a:r>
              <a:rPr lang="en-US" dirty="0"/>
              <a:t>Amphitheater with Band Shelter and Sledding Hill</a:t>
            </a:r>
          </a:p>
        </p:txBody>
      </p:sp>
      <p:pic>
        <p:nvPicPr>
          <p:cNvPr id="6" name="Content Placeholder 5">
            <a:extLst>
              <a:ext uri="{FF2B5EF4-FFF2-40B4-BE49-F238E27FC236}">
                <a16:creationId xmlns:a16="http://schemas.microsoft.com/office/drawing/2014/main" id="{16BC9C55-7425-D8BD-A691-FB0BDDC3D97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070" b="1070"/>
          <a:stretch/>
        </p:blipFill>
        <p:spPr>
          <a:xfrm>
            <a:off x="425501" y="2619430"/>
            <a:ext cx="5473750" cy="35702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 Placeholder 8">
            <a:extLst>
              <a:ext uri="{FF2B5EF4-FFF2-40B4-BE49-F238E27FC236}">
                <a16:creationId xmlns:a16="http://schemas.microsoft.com/office/drawing/2014/main" id="{55FEC5F9-CD7E-C3D9-91B8-F2E9F15ED8D7}"/>
              </a:ext>
            </a:extLst>
          </p:cNvPr>
          <p:cNvSpPr>
            <a:spLocks noGrp="1"/>
          </p:cNvSpPr>
          <p:nvPr>
            <p:ph type="body" sz="quarter" idx="3"/>
          </p:nvPr>
        </p:nvSpPr>
        <p:spPr/>
        <p:txBody>
          <a:bodyPr>
            <a:normAutofit/>
          </a:bodyPr>
          <a:lstStyle/>
          <a:p>
            <a:r>
              <a:rPr lang="en-US" dirty="0"/>
              <a:t>Community Garden</a:t>
            </a:r>
          </a:p>
        </p:txBody>
      </p:sp>
      <p:pic>
        <p:nvPicPr>
          <p:cNvPr id="3" name="Content Placeholder 2">
            <a:extLst>
              <a:ext uri="{FF2B5EF4-FFF2-40B4-BE49-F238E27FC236}">
                <a16:creationId xmlns:a16="http://schemas.microsoft.com/office/drawing/2014/main" id="{7430BBD4-0884-1052-17CA-FB4C06C4960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l="10897" r="10897"/>
          <a:stretch/>
        </p:blipFill>
        <p:spPr>
          <a:xfrm>
            <a:off x="6096000" y="2619430"/>
            <a:ext cx="5577840" cy="3566160"/>
          </a:xfrm>
        </p:spPr>
      </p:pic>
    </p:spTree>
    <p:extLst>
      <p:ext uri="{BB962C8B-B14F-4D97-AF65-F5344CB8AC3E}">
        <p14:creationId xmlns:p14="http://schemas.microsoft.com/office/powerpoint/2010/main" val="1446451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6F92B2-0D19-0BE9-9E1F-F62D7F7327E2}"/>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1F5050E-C034-4E8F-49C2-23BD7A2F7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9617598-A05A-CE1D-2BB6-A0EDA47F7C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42" r="2941" b="-1"/>
          <a:stretch/>
        </p:blipFill>
        <p:spPr>
          <a:xfrm>
            <a:off x="1" y="10"/>
            <a:ext cx="9669642" cy="6857990"/>
          </a:xfrm>
          <a:prstGeom prst="rect">
            <a:avLst/>
          </a:prstGeom>
        </p:spPr>
      </p:pic>
      <p:sp>
        <p:nvSpPr>
          <p:cNvPr id="40" name="Rectangle 39">
            <a:extLst>
              <a:ext uri="{FF2B5EF4-FFF2-40B4-BE49-F238E27FC236}">
                <a16:creationId xmlns:a16="http://schemas.microsoft.com/office/drawing/2014/main" id="{D6F35460-4069-4DD1-CE8D-972AA56D9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8C939F-0031-D30C-5B96-8ABEA0386148}"/>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Layfield Park Improvements</a:t>
            </a:r>
          </a:p>
        </p:txBody>
      </p:sp>
      <p:sp>
        <p:nvSpPr>
          <p:cNvPr id="4" name="Text Placeholder 3">
            <a:extLst>
              <a:ext uri="{FF2B5EF4-FFF2-40B4-BE49-F238E27FC236}">
                <a16:creationId xmlns:a16="http://schemas.microsoft.com/office/drawing/2014/main" id="{4CCA6A74-F6B1-4896-B88A-1E10C269E09F}"/>
              </a:ext>
            </a:extLst>
          </p:cNvPr>
          <p:cNvSpPr>
            <a:spLocks noGrp="1"/>
          </p:cNvSpPr>
          <p:nvPr>
            <p:ph type="body" sz="half" idx="2"/>
          </p:nvPr>
        </p:nvSpPr>
        <p:spPr>
          <a:xfrm>
            <a:off x="7531610" y="2434201"/>
            <a:ext cx="3822189" cy="3742762"/>
          </a:xfrm>
        </p:spPr>
        <p:txBody>
          <a:bodyPr vert="horz" lIns="91440" tIns="45720" rIns="91440" bIns="45720" rtlCol="0">
            <a:normAutofit fontScale="92500" lnSpcReduction="20000"/>
          </a:bodyPr>
          <a:lstStyle/>
          <a:p>
            <a:pPr marL="285750" indent="-228600">
              <a:buFont typeface="Arial" panose="020B0604020202020204" pitchFamily="34" charset="0"/>
              <a:buChar char="•"/>
            </a:pPr>
            <a:r>
              <a:rPr lang="en-US" sz="1300" dirty="0"/>
              <a:t>Western Gateway and Trailhead Improvements</a:t>
            </a:r>
          </a:p>
          <a:p>
            <a:pPr marL="742950" lvl="1" indent="-228600">
              <a:buFont typeface="Arial" panose="020B0604020202020204" pitchFamily="34" charset="0"/>
              <a:buChar char="•"/>
            </a:pPr>
            <a:r>
              <a:rPr lang="en-US" sz="1300" dirty="0"/>
              <a:t>Completion of Hanover Woods Entry</a:t>
            </a:r>
          </a:p>
          <a:p>
            <a:pPr marL="1200150" lvl="2" indent="-228600">
              <a:buFont typeface="Arial" panose="020B0604020202020204" pitchFamily="34" charset="0"/>
              <a:buChar char="•"/>
            </a:pPr>
            <a:r>
              <a:rPr lang="en-US" sz="1300" dirty="0"/>
              <a:t>Extension of Pedestrian Access</a:t>
            </a:r>
          </a:p>
          <a:p>
            <a:pPr marL="1200150" lvl="2" indent="-228600">
              <a:buFont typeface="Arial" panose="020B0604020202020204" pitchFamily="34" charset="0"/>
              <a:buChar char="•"/>
            </a:pPr>
            <a:r>
              <a:rPr lang="en-US" sz="1300" dirty="0"/>
              <a:t>Parking Area Enhancements</a:t>
            </a:r>
          </a:p>
          <a:p>
            <a:pPr marL="1200150" lvl="2" indent="-228600">
              <a:buFont typeface="Arial" panose="020B0604020202020204" pitchFamily="34" charset="0"/>
              <a:buChar char="•"/>
            </a:pPr>
            <a:r>
              <a:rPr lang="en-US" sz="1300" dirty="0"/>
              <a:t>New Drop Area and Parking Area</a:t>
            </a:r>
          </a:p>
          <a:p>
            <a:pPr marL="1200150" lvl="2" indent="-228600">
              <a:buFont typeface="Arial" panose="020B0604020202020204" pitchFamily="34" charset="0"/>
              <a:buChar char="•"/>
            </a:pPr>
            <a:r>
              <a:rPr lang="en-US" sz="1300" dirty="0"/>
              <a:t>Connection To Trotter’s Gate</a:t>
            </a:r>
          </a:p>
          <a:p>
            <a:pPr marL="285750" indent="-228600">
              <a:buFont typeface="Arial" panose="020B0604020202020204" pitchFamily="34" charset="0"/>
              <a:buChar char="•"/>
            </a:pPr>
            <a:r>
              <a:rPr lang="en-US" sz="1300" dirty="0"/>
              <a:t>Community Improvements</a:t>
            </a:r>
          </a:p>
          <a:p>
            <a:pPr marL="742950" lvl="1" indent="-228600">
              <a:buFont typeface="Arial" panose="020B0604020202020204" pitchFamily="34" charset="0"/>
              <a:buChar char="•"/>
            </a:pPr>
            <a:r>
              <a:rPr lang="en-US" sz="1300" dirty="0"/>
              <a:t>Amphitheater with Band Shelter</a:t>
            </a:r>
          </a:p>
          <a:p>
            <a:pPr marL="1200150" lvl="2" indent="-228600">
              <a:buFont typeface="Arial" panose="020B0604020202020204" pitchFamily="34" charset="0"/>
              <a:buChar char="•"/>
            </a:pPr>
            <a:r>
              <a:rPr lang="en-US" sz="1100" dirty="0"/>
              <a:t>Repurposing of Existing Stockpiles</a:t>
            </a:r>
          </a:p>
          <a:p>
            <a:pPr marL="1200150" lvl="2" indent="-228600">
              <a:buFont typeface="Arial" panose="020B0604020202020204" pitchFamily="34" charset="0"/>
              <a:buChar char="•"/>
            </a:pPr>
            <a:r>
              <a:rPr lang="en-US" sz="1100" dirty="0"/>
              <a:t>Centrally located near community</a:t>
            </a:r>
          </a:p>
          <a:p>
            <a:pPr marL="1200150" lvl="2" indent="-228600">
              <a:buFont typeface="Arial" panose="020B0604020202020204" pitchFamily="34" charset="0"/>
              <a:buChar char="•"/>
            </a:pPr>
            <a:r>
              <a:rPr lang="en-US" sz="1100" dirty="0"/>
              <a:t>Orientated away from residential lots.</a:t>
            </a:r>
          </a:p>
          <a:p>
            <a:pPr marL="742950" lvl="1" indent="-228600">
              <a:buFont typeface="Arial" panose="020B0604020202020204" pitchFamily="34" charset="0"/>
              <a:buChar char="•"/>
            </a:pPr>
            <a:r>
              <a:rPr lang="en-US" sz="1300" dirty="0"/>
              <a:t>Community Garden </a:t>
            </a:r>
          </a:p>
          <a:p>
            <a:pPr marL="1200150" lvl="2" indent="-228600">
              <a:buFont typeface="Arial" panose="020B0604020202020204" pitchFamily="34" charset="0"/>
              <a:buChar char="•"/>
            </a:pPr>
            <a:r>
              <a:rPr lang="en-US" sz="1100" dirty="0"/>
              <a:t>Repurposed Nursery Facility</a:t>
            </a:r>
          </a:p>
          <a:p>
            <a:pPr marL="1200150" lvl="2" indent="-228600">
              <a:buFont typeface="Arial" panose="020B0604020202020204" pitchFamily="34" charset="0"/>
              <a:buChar char="•"/>
            </a:pPr>
            <a:r>
              <a:rPr lang="en-US" sz="1100" dirty="0"/>
              <a:t>Small shed with fenced in garden space</a:t>
            </a:r>
          </a:p>
          <a:p>
            <a:pPr marL="1200150" lvl="2" indent="-228600">
              <a:buFont typeface="Arial" panose="020B0604020202020204" pitchFamily="34" charset="0"/>
              <a:buChar char="•"/>
            </a:pPr>
            <a:r>
              <a:rPr lang="en-US" sz="1100" dirty="0"/>
              <a:t>Operated by Community Organizations</a:t>
            </a:r>
          </a:p>
          <a:p>
            <a:pPr marL="742950" lvl="1" indent="-228600">
              <a:buFont typeface="Arial" panose="020B0604020202020204" pitchFamily="34" charset="0"/>
              <a:buChar char="•"/>
            </a:pPr>
            <a:r>
              <a:rPr lang="en-US" sz="1300" dirty="0"/>
              <a:t>Multi-Use Trail Connections</a:t>
            </a:r>
          </a:p>
          <a:p>
            <a:pPr marL="1200150" lvl="2" indent="-228600">
              <a:buFont typeface="Arial" panose="020B0604020202020204" pitchFamily="34" charset="0"/>
              <a:buChar char="•"/>
            </a:pPr>
            <a:r>
              <a:rPr lang="en-US" sz="1100" dirty="0"/>
              <a:t>Opportunities to increase ADA Access to fields</a:t>
            </a:r>
          </a:p>
          <a:p>
            <a:pPr marL="742950" lvl="1" indent="-228600">
              <a:buFont typeface="Arial" panose="020B0604020202020204" pitchFamily="34" charset="0"/>
              <a:buChar char="•"/>
            </a:pPr>
            <a:r>
              <a:rPr lang="en-US" sz="1300" dirty="0"/>
              <a:t>Park Benches and Bike Racks</a:t>
            </a:r>
          </a:p>
          <a:p>
            <a:pPr marL="285750" indent="-228600">
              <a:buFont typeface="Arial" panose="020B0604020202020204" pitchFamily="34" charset="0"/>
              <a:buChar char="•"/>
            </a:pPr>
            <a:r>
              <a:rPr lang="en-US" sz="1500" dirty="0"/>
              <a:t>Reconfiguration of Existing Stormwater BMPs </a:t>
            </a:r>
          </a:p>
          <a:p>
            <a:pPr marL="742950" lvl="1" indent="-228600">
              <a:buFont typeface="Arial" panose="020B0604020202020204" pitchFamily="34" charset="0"/>
              <a:buChar char="•"/>
            </a:pPr>
            <a:endParaRPr lang="en-US" sz="1300" dirty="0"/>
          </a:p>
          <a:p>
            <a:pPr marL="742950" lvl="1" indent="-228600">
              <a:buFont typeface="Arial" panose="020B0604020202020204" pitchFamily="34" charset="0"/>
              <a:buChar char="•"/>
            </a:pPr>
            <a:endParaRPr lang="en-US" sz="1300" dirty="0"/>
          </a:p>
        </p:txBody>
      </p:sp>
    </p:spTree>
    <p:extLst>
      <p:ext uri="{BB962C8B-B14F-4D97-AF65-F5344CB8AC3E}">
        <p14:creationId xmlns:p14="http://schemas.microsoft.com/office/powerpoint/2010/main" val="424656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8075A18-2AAD-81AC-906A-3F4BF96A36F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982" r="2982"/>
          <a:stretch/>
        </p:blipFill>
        <p:spPr>
          <a:xfrm>
            <a:off x="1" y="10"/>
            <a:ext cx="9669642" cy="6857990"/>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CB0631-6051-E48E-DB57-C42465D1427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Wassmer Tract Multi-Use Trail Interconnection</a:t>
            </a:r>
          </a:p>
        </p:txBody>
      </p:sp>
      <p:sp>
        <p:nvSpPr>
          <p:cNvPr id="4" name="Text Placeholder 3">
            <a:extLst>
              <a:ext uri="{FF2B5EF4-FFF2-40B4-BE49-F238E27FC236}">
                <a16:creationId xmlns:a16="http://schemas.microsoft.com/office/drawing/2014/main" id="{12C9373C-6519-84A1-596E-9DBF5733CFEC}"/>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marL="285750" indent="-228600">
              <a:buFont typeface="Arial" panose="020B0604020202020204" pitchFamily="34" charset="0"/>
              <a:buChar char="•"/>
            </a:pPr>
            <a:r>
              <a:rPr lang="en-US" sz="1300" dirty="0"/>
              <a:t>Connection to Dotterer Road </a:t>
            </a:r>
          </a:p>
          <a:p>
            <a:pPr marL="742950" lvl="1" indent="-228600">
              <a:buFont typeface="Arial" panose="020B0604020202020204" pitchFamily="34" charset="0"/>
              <a:buChar char="•"/>
            </a:pPr>
            <a:r>
              <a:rPr lang="en-US" sz="1300" dirty="0"/>
              <a:t>Connection to Trail System along Dotterer Road</a:t>
            </a:r>
          </a:p>
          <a:p>
            <a:pPr marL="742950" lvl="1" indent="-228600">
              <a:buFont typeface="Arial" panose="020B0604020202020204" pitchFamily="34" charset="0"/>
              <a:buChar char="•"/>
            </a:pPr>
            <a:r>
              <a:rPr lang="en-US" sz="1300" dirty="0"/>
              <a:t>Mid-block Crosswalk Improvements</a:t>
            </a:r>
          </a:p>
          <a:p>
            <a:pPr marL="1200150" lvl="2" indent="-228600">
              <a:buFont typeface="Arial" panose="020B0604020202020204" pitchFamily="34" charset="0"/>
              <a:buChar char="•"/>
            </a:pPr>
            <a:r>
              <a:rPr lang="en-US" sz="1100" dirty="0"/>
              <a:t>Possible Traffic Calming Improvements</a:t>
            </a:r>
          </a:p>
          <a:p>
            <a:pPr marL="1200150" lvl="2" indent="-228600">
              <a:buFont typeface="Arial" panose="020B0604020202020204" pitchFamily="34" charset="0"/>
              <a:buChar char="•"/>
            </a:pPr>
            <a:r>
              <a:rPr lang="en-US" sz="1100" dirty="0"/>
              <a:t>Service Drive Drainage Improvements</a:t>
            </a:r>
          </a:p>
          <a:p>
            <a:pPr marL="742950" lvl="1" indent="-228600">
              <a:buFont typeface="Arial" panose="020B0604020202020204" pitchFamily="34" charset="0"/>
              <a:buChar char="•"/>
            </a:pPr>
            <a:r>
              <a:rPr lang="en-US" sz="1300" dirty="0"/>
              <a:t>Separated Trail from Service Drive</a:t>
            </a:r>
          </a:p>
          <a:p>
            <a:pPr marL="1200150" lvl="2" indent="-228600">
              <a:buFont typeface="Arial" panose="020B0604020202020204" pitchFamily="34" charset="0"/>
              <a:buChar char="•"/>
            </a:pPr>
            <a:r>
              <a:rPr lang="en-US" sz="1100" dirty="0"/>
              <a:t>Relocated Path to avoid wetlands</a:t>
            </a:r>
          </a:p>
          <a:p>
            <a:pPr marL="742950" lvl="1" indent="-228600">
              <a:buFont typeface="Arial" panose="020B0604020202020204" pitchFamily="34" charset="0"/>
              <a:buChar char="•"/>
            </a:pPr>
            <a:r>
              <a:rPr lang="en-US" sz="1300" dirty="0"/>
              <a:t>Scenic Trail Area through former Nursery Tree Rows</a:t>
            </a:r>
            <a:endParaRPr lang="en-US" sz="1100" dirty="0"/>
          </a:p>
          <a:p>
            <a:pPr marL="742950" lvl="1" indent="-228600">
              <a:buFont typeface="Arial" panose="020B0604020202020204" pitchFamily="34" charset="0"/>
              <a:buChar char="•"/>
            </a:pPr>
            <a:endParaRPr lang="en-US" sz="1300" dirty="0"/>
          </a:p>
        </p:txBody>
      </p:sp>
    </p:spTree>
    <p:extLst>
      <p:ext uri="{BB962C8B-B14F-4D97-AF65-F5344CB8AC3E}">
        <p14:creationId xmlns:p14="http://schemas.microsoft.com/office/powerpoint/2010/main" val="3857451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a:extLst>
            <a:ext uri="{FF2B5EF4-FFF2-40B4-BE49-F238E27FC236}">
              <a16:creationId xmlns:a16="http://schemas.microsoft.com/office/drawing/2014/main" id="{F2A54868-1838-AD45-9F9C-6915D44FDD50}"/>
            </a:ext>
          </a:extLst>
        </p:cNvPr>
        <p:cNvGrpSpPr/>
        <p:nvPr/>
      </p:nvGrpSpPr>
      <p:grpSpPr>
        <a:xfrm>
          <a:off x="0" y="0"/>
          <a:ext cx="0" cy="0"/>
          <a:chOff x="0" y="0"/>
          <a:chExt cx="0" cy="0"/>
        </a:xfrm>
      </p:grpSpPr>
      <p:pic>
        <p:nvPicPr>
          <p:cNvPr id="2" name="Picture 1" descr="Aerial view of a field&#10;&#10;Description automatically generated">
            <a:extLst>
              <a:ext uri="{FF2B5EF4-FFF2-40B4-BE49-F238E27FC236}">
                <a16:creationId xmlns:a16="http://schemas.microsoft.com/office/drawing/2014/main" id="{38E53E40-6982-C2FB-ED42-B2008D95CA13}"/>
              </a:ext>
            </a:extLst>
          </p:cNvPr>
          <p:cNvPicPr>
            <a:picLocks noChangeAspect="1"/>
          </p:cNvPicPr>
          <p:nvPr/>
        </p:nvPicPr>
        <p:blipFill rotWithShape="1">
          <a:blip r:embed="rId4">
            <a:extLst>
              <a:ext uri="{28A0092B-C50C-407E-A947-70E740481C1C}">
                <a14:useLocalDpi xmlns:a14="http://schemas.microsoft.com/office/drawing/2010/main" val="0"/>
              </a:ext>
            </a:extLst>
          </a:blip>
          <a:srcRect l="2156" t="1379" r="2026" b="15531"/>
          <a:stretch/>
        </p:blipFill>
        <p:spPr>
          <a:xfrm>
            <a:off x="1310164" y="685800"/>
            <a:ext cx="9462611" cy="5486400"/>
          </a:xfrm>
          <a:prstGeom prst="rect">
            <a:avLst/>
          </a:prstGeom>
        </p:spPr>
      </p:pic>
      <p:sp>
        <p:nvSpPr>
          <p:cNvPr id="4" name="TextBox 3">
            <a:extLst>
              <a:ext uri="{FF2B5EF4-FFF2-40B4-BE49-F238E27FC236}">
                <a16:creationId xmlns:a16="http://schemas.microsoft.com/office/drawing/2014/main" id="{08C1CBBA-401B-AD6B-9E3E-2885F88D1EC1}"/>
              </a:ext>
            </a:extLst>
          </p:cNvPr>
          <p:cNvSpPr txBox="1"/>
          <p:nvPr/>
        </p:nvSpPr>
        <p:spPr>
          <a:xfrm>
            <a:off x="8508207" y="6272213"/>
            <a:ext cx="2543175" cy="369332"/>
          </a:xfrm>
          <a:prstGeom prst="rect">
            <a:avLst/>
          </a:prstGeom>
          <a:noFill/>
        </p:spPr>
        <p:txBody>
          <a:bodyPr wrap="square" rtlCol="0">
            <a:spAutoFit/>
          </a:bodyPr>
          <a:lstStyle/>
          <a:p>
            <a:r>
              <a:rPr lang="en-US"/>
              <a:t>OVERALL LAYOUT PLAN</a:t>
            </a:r>
            <a:endParaRPr lang="en-US" dirty="0"/>
          </a:p>
        </p:txBody>
      </p:sp>
      <p:sp>
        <p:nvSpPr>
          <p:cNvPr id="6" name="Arrow: Right 5">
            <a:extLst>
              <a:ext uri="{FF2B5EF4-FFF2-40B4-BE49-F238E27FC236}">
                <a16:creationId xmlns:a16="http://schemas.microsoft.com/office/drawing/2014/main" id="{4C636104-6EFE-3A9F-36FC-9C2F92A76F53}"/>
              </a:ext>
            </a:extLst>
          </p:cNvPr>
          <p:cNvSpPr/>
          <p:nvPr/>
        </p:nvSpPr>
        <p:spPr>
          <a:xfrm rot="19358287">
            <a:off x="10118181" y="876220"/>
            <a:ext cx="558800" cy="36933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t>North</a:t>
            </a:r>
          </a:p>
        </p:txBody>
      </p:sp>
    </p:spTree>
    <p:extLst>
      <p:ext uri="{BB962C8B-B14F-4D97-AF65-F5344CB8AC3E}">
        <p14:creationId xmlns:p14="http://schemas.microsoft.com/office/powerpoint/2010/main" val="271960251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FB89D8F0-7381-681C-4375-F20C0AC04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560" y="298094"/>
            <a:ext cx="9326880" cy="6261811"/>
          </a:xfrm>
          <a:prstGeom prst="rect">
            <a:avLst/>
          </a:prstGeom>
          <a:noFill/>
        </p:spPr>
      </p:pic>
      <p:sp>
        <p:nvSpPr>
          <p:cNvPr id="2" name="Arrow: Right 1">
            <a:extLst>
              <a:ext uri="{FF2B5EF4-FFF2-40B4-BE49-F238E27FC236}">
                <a16:creationId xmlns:a16="http://schemas.microsoft.com/office/drawing/2014/main" id="{8078D801-7211-8DA3-00E1-62E185F02212}"/>
              </a:ext>
            </a:extLst>
          </p:cNvPr>
          <p:cNvSpPr/>
          <p:nvPr/>
        </p:nvSpPr>
        <p:spPr>
          <a:xfrm rot="16200000">
            <a:off x="10186722" y="453799"/>
            <a:ext cx="558800" cy="36933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t>North</a:t>
            </a:r>
          </a:p>
        </p:txBody>
      </p:sp>
    </p:spTree>
    <p:extLst>
      <p:ext uri="{BB962C8B-B14F-4D97-AF65-F5344CB8AC3E}">
        <p14:creationId xmlns:p14="http://schemas.microsoft.com/office/powerpoint/2010/main" val="2758309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pic>
        <p:nvPicPr>
          <p:cNvPr id="2" name="Picture 1" descr="Aerial view of a field&#10;&#10;Description automatically generated">
            <a:extLst>
              <a:ext uri="{FF2B5EF4-FFF2-40B4-BE49-F238E27FC236}">
                <a16:creationId xmlns:a16="http://schemas.microsoft.com/office/drawing/2014/main" id="{4358A1D8-E916-91FB-60BB-6DE026C58240}"/>
              </a:ext>
            </a:extLst>
          </p:cNvPr>
          <p:cNvPicPr>
            <a:picLocks noChangeAspect="1"/>
          </p:cNvPicPr>
          <p:nvPr/>
        </p:nvPicPr>
        <p:blipFill rotWithShape="1">
          <a:blip r:embed="rId4">
            <a:extLst>
              <a:ext uri="{28A0092B-C50C-407E-A947-70E740481C1C}">
                <a14:useLocalDpi xmlns:a14="http://schemas.microsoft.com/office/drawing/2010/main" val="0"/>
              </a:ext>
            </a:extLst>
          </a:blip>
          <a:srcRect l="2156" t="1379" r="2026" b="15531"/>
          <a:stretch/>
        </p:blipFill>
        <p:spPr>
          <a:xfrm>
            <a:off x="1310164" y="685800"/>
            <a:ext cx="9462611" cy="5486400"/>
          </a:xfrm>
          <a:prstGeom prst="rect">
            <a:avLst/>
          </a:prstGeom>
        </p:spPr>
      </p:pic>
      <p:sp>
        <p:nvSpPr>
          <p:cNvPr id="4" name="TextBox 3">
            <a:extLst>
              <a:ext uri="{FF2B5EF4-FFF2-40B4-BE49-F238E27FC236}">
                <a16:creationId xmlns:a16="http://schemas.microsoft.com/office/drawing/2014/main" id="{6ABB309A-DC6A-0F18-FAAD-35DAE86A6D93}"/>
              </a:ext>
            </a:extLst>
          </p:cNvPr>
          <p:cNvSpPr txBox="1"/>
          <p:nvPr/>
        </p:nvSpPr>
        <p:spPr>
          <a:xfrm>
            <a:off x="8508207" y="6272213"/>
            <a:ext cx="2543175" cy="369332"/>
          </a:xfrm>
          <a:prstGeom prst="rect">
            <a:avLst/>
          </a:prstGeom>
          <a:noFill/>
        </p:spPr>
        <p:txBody>
          <a:bodyPr wrap="square" rtlCol="0">
            <a:spAutoFit/>
          </a:bodyPr>
          <a:lstStyle/>
          <a:p>
            <a:r>
              <a:rPr lang="en-US"/>
              <a:t>OVERALL LAYOUT PLAN</a:t>
            </a:r>
            <a:endParaRPr lang="en-US" dirty="0"/>
          </a:p>
        </p:txBody>
      </p:sp>
      <p:sp>
        <p:nvSpPr>
          <p:cNvPr id="6" name="Arrow: Right 5">
            <a:extLst>
              <a:ext uri="{FF2B5EF4-FFF2-40B4-BE49-F238E27FC236}">
                <a16:creationId xmlns:a16="http://schemas.microsoft.com/office/drawing/2014/main" id="{0A299DAE-D38A-6C0B-363E-BCA34DB8B2EE}"/>
              </a:ext>
            </a:extLst>
          </p:cNvPr>
          <p:cNvSpPr/>
          <p:nvPr/>
        </p:nvSpPr>
        <p:spPr>
          <a:xfrm rot="19358287">
            <a:off x="10118181" y="876220"/>
            <a:ext cx="558800" cy="36933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t>North</a:t>
            </a:r>
          </a:p>
        </p:txBody>
      </p:sp>
    </p:spTree>
    <p:extLst>
      <p:ext uri="{BB962C8B-B14F-4D97-AF65-F5344CB8AC3E}">
        <p14:creationId xmlns:p14="http://schemas.microsoft.com/office/powerpoint/2010/main" val="213309770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erial view of a building with a pool and a pond&#10;&#10;Description automatically generated with medium confidence">
            <a:extLst>
              <a:ext uri="{FF2B5EF4-FFF2-40B4-BE49-F238E27FC236}">
                <a16:creationId xmlns:a16="http://schemas.microsoft.com/office/drawing/2014/main" id="{D8075A18-2AAD-81AC-906A-3F4BF96A36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715" r="2168" b="-1"/>
          <a:stretch/>
        </p:blipFill>
        <p:spPr>
          <a:xfrm>
            <a:off x="0" y="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CB0631-6051-E48E-DB57-C42465D1427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Township Building Complex Improvements</a:t>
            </a:r>
          </a:p>
        </p:txBody>
      </p:sp>
      <p:sp>
        <p:nvSpPr>
          <p:cNvPr id="4" name="Text Placeholder 3">
            <a:extLst>
              <a:ext uri="{FF2B5EF4-FFF2-40B4-BE49-F238E27FC236}">
                <a16:creationId xmlns:a16="http://schemas.microsoft.com/office/drawing/2014/main" id="{12C9373C-6519-84A1-596E-9DBF5733CFEC}"/>
              </a:ext>
            </a:extLst>
          </p:cNvPr>
          <p:cNvSpPr>
            <a:spLocks noGrp="1"/>
          </p:cNvSpPr>
          <p:nvPr>
            <p:ph type="body" sz="half" idx="2"/>
          </p:nvPr>
        </p:nvSpPr>
        <p:spPr>
          <a:xfrm>
            <a:off x="7531610" y="2434201"/>
            <a:ext cx="3822189" cy="3742762"/>
          </a:xfrm>
        </p:spPr>
        <p:txBody>
          <a:bodyPr vert="horz" lIns="91440" tIns="45720" rIns="91440" bIns="45720" rtlCol="0">
            <a:normAutofit fontScale="85000" lnSpcReduction="10000"/>
          </a:bodyPr>
          <a:lstStyle/>
          <a:p>
            <a:pPr marL="285750" indent="-228600">
              <a:buFont typeface="Arial" panose="020B0604020202020204" pitchFamily="34" charset="0"/>
              <a:buChar char="•"/>
            </a:pPr>
            <a:r>
              <a:rPr lang="en-US" sz="1100" dirty="0"/>
              <a:t>Community Space Improvements</a:t>
            </a:r>
          </a:p>
          <a:p>
            <a:pPr marL="742950" lvl="1" indent="-228600">
              <a:buFont typeface="Arial" panose="020B0604020202020204" pitchFamily="34" charset="0"/>
              <a:buChar char="•"/>
            </a:pPr>
            <a:r>
              <a:rPr lang="en-US" sz="1100" dirty="0"/>
              <a:t>Trailhead Facilities</a:t>
            </a:r>
          </a:p>
          <a:p>
            <a:pPr marL="1200150" lvl="2" indent="-228600">
              <a:buFont typeface="Arial" panose="020B0604020202020204" pitchFamily="34" charset="0"/>
              <a:buChar char="•"/>
            </a:pPr>
            <a:r>
              <a:rPr lang="en-US" sz="1100" dirty="0"/>
              <a:t>Entrance Amenity</a:t>
            </a:r>
          </a:p>
          <a:p>
            <a:pPr marL="1200150" lvl="2" indent="-228600">
              <a:buFont typeface="Arial" panose="020B0604020202020204" pitchFamily="34" charset="0"/>
              <a:buChar char="•"/>
            </a:pPr>
            <a:r>
              <a:rPr lang="en-US" sz="1100" dirty="0"/>
              <a:t>Parking Area Improvements</a:t>
            </a:r>
          </a:p>
          <a:p>
            <a:pPr marL="1200150" lvl="2" indent="-228600">
              <a:buFont typeface="Arial" panose="020B0604020202020204" pitchFamily="34" charset="0"/>
              <a:buChar char="•"/>
            </a:pPr>
            <a:r>
              <a:rPr lang="en-US" sz="1100" dirty="0"/>
              <a:t>Bike Repair Station</a:t>
            </a:r>
          </a:p>
          <a:p>
            <a:pPr marL="1200150" lvl="2" indent="-228600">
              <a:buFont typeface="Arial" panose="020B0604020202020204" pitchFamily="34" charset="0"/>
              <a:buChar char="•"/>
            </a:pPr>
            <a:r>
              <a:rPr lang="en-US" sz="1100" dirty="0"/>
              <a:t>Interconnection to Existing Trails</a:t>
            </a:r>
          </a:p>
          <a:p>
            <a:pPr marL="1200150" lvl="2" indent="-228600">
              <a:buFont typeface="Arial" panose="020B0604020202020204" pitchFamily="34" charset="0"/>
              <a:buChar char="•"/>
            </a:pPr>
            <a:r>
              <a:rPr lang="en-US" sz="1100" dirty="0"/>
              <a:t>Opportunities for Future Connections</a:t>
            </a:r>
          </a:p>
          <a:p>
            <a:pPr marL="742950" lvl="1" indent="-228600">
              <a:buFont typeface="Arial" panose="020B0604020202020204" pitchFamily="34" charset="0"/>
              <a:buChar char="•"/>
            </a:pPr>
            <a:r>
              <a:rPr lang="en-US" sz="1100" dirty="0"/>
              <a:t>Potential Court Games Space</a:t>
            </a:r>
          </a:p>
          <a:p>
            <a:pPr marL="1200150" lvl="2" indent="-228600">
              <a:buFont typeface="Arial" panose="020B0604020202020204" pitchFamily="34" charset="0"/>
              <a:buChar char="•"/>
            </a:pPr>
            <a:r>
              <a:rPr lang="en-US" sz="1100" dirty="0"/>
              <a:t>Pickleball/Basketball/Tennis</a:t>
            </a:r>
          </a:p>
          <a:p>
            <a:pPr marL="1200150" lvl="2" indent="-228600">
              <a:buFont typeface="Arial" panose="020B0604020202020204" pitchFamily="34" charset="0"/>
              <a:buChar char="•"/>
            </a:pPr>
            <a:r>
              <a:rPr lang="en-US" sz="1100" dirty="0"/>
              <a:t>Public Works Space Screening</a:t>
            </a:r>
          </a:p>
          <a:p>
            <a:pPr marL="742950" lvl="1" indent="-228600">
              <a:buFont typeface="Arial" panose="020B0604020202020204" pitchFamily="34" charset="0"/>
              <a:buChar char="•"/>
            </a:pPr>
            <a:r>
              <a:rPr lang="en-US" sz="1100" dirty="0"/>
              <a:t>Wet Pond / Stormwater Feature</a:t>
            </a:r>
          </a:p>
          <a:p>
            <a:pPr marL="1200150" lvl="2" indent="-228600">
              <a:buFont typeface="Arial" panose="020B0604020202020204" pitchFamily="34" charset="0"/>
              <a:buChar char="•"/>
            </a:pPr>
            <a:r>
              <a:rPr lang="en-US" sz="1100" dirty="0"/>
              <a:t>Picnic Shelter</a:t>
            </a:r>
          </a:p>
          <a:p>
            <a:pPr marL="1200150" lvl="2" indent="-228600">
              <a:buFont typeface="Arial" panose="020B0604020202020204" pitchFamily="34" charset="0"/>
              <a:buChar char="•"/>
            </a:pPr>
            <a:r>
              <a:rPr lang="en-US" sz="1100" dirty="0"/>
              <a:t>Park Benches</a:t>
            </a:r>
          </a:p>
          <a:p>
            <a:pPr marL="1200150" lvl="2" indent="-228600">
              <a:buFont typeface="Arial" panose="020B0604020202020204" pitchFamily="34" charset="0"/>
              <a:buChar char="•"/>
            </a:pPr>
            <a:r>
              <a:rPr lang="en-US" sz="1100" dirty="0"/>
              <a:t>Pond Fountain</a:t>
            </a:r>
          </a:p>
          <a:p>
            <a:pPr marL="1200150" lvl="2" indent="-228600">
              <a:buFont typeface="Arial" panose="020B0604020202020204" pitchFamily="34" charset="0"/>
              <a:buChar char="•"/>
            </a:pPr>
            <a:r>
              <a:rPr lang="en-US" sz="1100" dirty="0"/>
              <a:t>Landscape Improvements</a:t>
            </a:r>
          </a:p>
          <a:p>
            <a:pPr marL="285750" indent="-228600">
              <a:buFont typeface="Arial" panose="020B0604020202020204" pitchFamily="34" charset="0"/>
              <a:buChar char="•"/>
            </a:pPr>
            <a:r>
              <a:rPr lang="en-US" sz="1100" dirty="0"/>
              <a:t>Reconfigured Township Parking Area</a:t>
            </a:r>
          </a:p>
          <a:p>
            <a:pPr marL="742950" lvl="1" indent="-228600">
              <a:buFont typeface="Arial" panose="020B0604020202020204" pitchFamily="34" charset="0"/>
              <a:buChar char="•"/>
            </a:pPr>
            <a:r>
              <a:rPr lang="en-US" sz="1100" dirty="0"/>
              <a:t>Defined Public Work Parking</a:t>
            </a:r>
          </a:p>
          <a:p>
            <a:pPr marL="1200150" lvl="2" indent="-228600">
              <a:buFont typeface="Arial" panose="020B0604020202020204" pitchFamily="34" charset="0"/>
              <a:buChar char="•"/>
            </a:pPr>
            <a:r>
              <a:rPr lang="en-US" sz="1100" dirty="0"/>
              <a:t>Opportunities for Expansion</a:t>
            </a:r>
          </a:p>
          <a:p>
            <a:pPr marL="1200150" lvl="2" indent="-228600">
              <a:buFont typeface="Arial" panose="020B0604020202020204" pitchFamily="34" charset="0"/>
              <a:buChar char="•"/>
            </a:pPr>
            <a:r>
              <a:rPr lang="en-US" sz="1100" dirty="0"/>
              <a:t>Salt Shed Building</a:t>
            </a:r>
          </a:p>
          <a:p>
            <a:pPr marL="742950" lvl="1" indent="-228600">
              <a:buFont typeface="Arial" panose="020B0604020202020204" pitchFamily="34" charset="0"/>
              <a:buChar char="•"/>
            </a:pPr>
            <a:r>
              <a:rPr lang="en-US" sz="1100" dirty="0"/>
              <a:t>Additional Parking for Twp. Events</a:t>
            </a:r>
          </a:p>
          <a:p>
            <a:pPr marL="742950" lvl="1" indent="-228600">
              <a:buFont typeface="Arial" panose="020B0604020202020204" pitchFamily="34" charset="0"/>
              <a:buChar char="•"/>
            </a:pPr>
            <a:r>
              <a:rPr lang="en-US" sz="1100" dirty="0"/>
              <a:t>Completion Administration Building Parking Improvements</a:t>
            </a:r>
          </a:p>
          <a:p>
            <a:pPr marL="742950" lvl="1" indent="-228600">
              <a:buFont typeface="Arial" panose="020B0604020202020204" pitchFamily="34" charset="0"/>
              <a:buChar char="•"/>
            </a:pPr>
            <a:endParaRPr lang="en-US" sz="800" dirty="0"/>
          </a:p>
        </p:txBody>
      </p:sp>
    </p:spTree>
    <p:extLst>
      <p:ext uri="{BB962C8B-B14F-4D97-AF65-F5344CB8AC3E}">
        <p14:creationId xmlns:p14="http://schemas.microsoft.com/office/powerpoint/2010/main" val="4245228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250F6E-F0D2-3E70-09C0-CBC2242D76A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CBF27CA-117E-CCC1-5E11-06868448BCBE}"/>
              </a:ext>
            </a:extLst>
          </p:cNvPr>
          <p:cNvSpPr>
            <a:spLocks noGrp="1"/>
          </p:cNvSpPr>
          <p:nvPr>
            <p:ph type="title"/>
          </p:nvPr>
        </p:nvSpPr>
        <p:spPr/>
        <p:txBody>
          <a:bodyPr/>
          <a:lstStyle/>
          <a:p>
            <a:r>
              <a:rPr lang="en-US" dirty="0"/>
              <a:t>Township Building Complex Improvements</a:t>
            </a:r>
          </a:p>
        </p:txBody>
      </p:sp>
      <p:sp>
        <p:nvSpPr>
          <p:cNvPr id="8" name="Text Placeholder 7">
            <a:extLst>
              <a:ext uri="{FF2B5EF4-FFF2-40B4-BE49-F238E27FC236}">
                <a16:creationId xmlns:a16="http://schemas.microsoft.com/office/drawing/2014/main" id="{AF1A0170-BD90-5129-F83E-DB9B3E8F50C3}"/>
              </a:ext>
            </a:extLst>
          </p:cNvPr>
          <p:cNvSpPr>
            <a:spLocks noGrp="1"/>
          </p:cNvSpPr>
          <p:nvPr>
            <p:ph type="body" idx="1"/>
          </p:nvPr>
        </p:nvSpPr>
        <p:spPr/>
        <p:txBody>
          <a:bodyPr/>
          <a:lstStyle/>
          <a:p>
            <a:r>
              <a:rPr lang="en-US" dirty="0"/>
              <a:t>Park Entrance Feature</a:t>
            </a:r>
          </a:p>
        </p:txBody>
      </p:sp>
      <p:pic>
        <p:nvPicPr>
          <p:cNvPr id="6" name="Content Placeholder 5">
            <a:extLst>
              <a:ext uri="{FF2B5EF4-FFF2-40B4-BE49-F238E27FC236}">
                <a16:creationId xmlns:a16="http://schemas.microsoft.com/office/drawing/2014/main" id="{DFAE27B7-5DBD-C4FC-64A2-56FF49E4F01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962538" y="2505075"/>
            <a:ext cx="4912287" cy="36845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 Placeholder 8">
            <a:extLst>
              <a:ext uri="{FF2B5EF4-FFF2-40B4-BE49-F238E27FC236}">
                <a16:creationId xmlns:a16="http://schemas.microsoft.com/office/drawing/2014/main" id="{7AD48D01-C0F6-510E-4541-437B5AFB2986}"/>
              </a:ext>
            </a:extLst>
          </p:cNvPr>
          <p:cNvSpPr>
            <a:spLocks noGrp="1"/>
          </p:cNvSpPr>
          <p:nvPr>
            <p:ph type="body" sz="quarter" idx="3"/>
          </p:nvPr>
        </p:nvSpPr>
        <p:spPr/>
        <p:txBody>
          <a:bodyPr/>
          <a:lstStyle/>
          <a:p>
            <a:r>
              <a:rPr lang="en-US" dirty="0"/>
              <a:t>Bicycle Repair Station and Bike Racks</a:t>
            </a:r>
          </a:p>
        </p:txBody>
      </p:sp>
      <p:pic>
        <p:nvPicPr>
          <p:cNvPr id="3" name="Content Placeholder 2">
            <a:extLst>
              <a:ext uri="{FF2B5EF4-FFF2-40B4-BE49-F238E27FC236}">
                <a16:creationId xmlns:a16="http://schemas.microsoft.com/office/drawing/2014/main" id="{43EC2BE3-A769-417C-5763-E03528FFC2D1}"/>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2373" b="23553"/>
          <a:stretch/>
        </p:blipFill>
        <p:spPr>
          <a:xfrm>
            <a:off x="6172200" y="2619430"/>
            <a:ext cx="5594299" cy="3570233"/>
          </a:xfrm>
        </p:spPr>
      </p:pic>
    </p:spTree>
    <p:extLst>
      <p:ext uri="{BB962C8B-B14F-4D97-AF65-F5344CB8AC3E}">
        <p14:creationId xmlns:p14="http://schemas.microsoft.com/office/powerpoint/2010/main" val="1143861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322A7D-5964-A577-8E33-EB5398CA58A4}"/>
              </a:ext>
            </a:extLst>
          </p:cNvPr>
          <p:cNvSpPr>
            <a:spLocks noGrp="1"/>
          </p:cNvSpPr>
          <p:nvPr>
            <p:ph type="title"/>
          </p:nvPr>
        </p:nvSpPr>
        <p:spPr/>
        <p:txBody>
          <a:bodyPr/>
          <a:lstStyle/>
          <a:p>
            <a:r>
              <a:rPr lang="en-US" dirty="0"/>
              <a:t>Township Building Complex Improvements</a:t>
            </a:r>
          </a:p>
        </p:txBody>
      </p:sp>
      <p:sp>
        <p:nvSpPr>
          <p:cNvPr id="8" name="Text Placeholder 7">
            <a:extLst>
              <a:ext uri="{FF2B5EF4-FFF2-40B4-BE49-F238E27FC236}">
                <a16:creationId xmlns:a16="http://schemas.microsoft.com/office/drawing/2014/main" id="{37E7A823-47F7-77B9-027C-40A6241D4AC6}"/>
              </a:ext>
            </a:extLst>
          </p:cNvPr>
          <p:cNvSpPr>
            <a:spLocks noGrp="1"/>
          </p:cNvSpPr>
          <p:nvPr>
            <p:ph type="body" idx="1"/>
          </p:nvPr>
        </p:nvSpPr>
        <p:spPr/>
        <p:txBody>
          <a:bodyPr/>
          <a:lstStyle/>
          <a:p>
            <a:r>
              <a:rPr lang="en-US" dirty="0"/>
              <a:t>Community Oriented Court Games</a:t>
            </a:r>
          </a:p>
        </p:txBody>
      </p:sp>
      <p:pic>
        <p:nvPicPr>
          <p:cNvPr id="6" name="Content Placeholder 5" descr="A person holding a tennis racket&#10;&#10;Description automatically generated">
            <a:extLst>
              <a:ext uri="{FF2B5EF4-FFF2-40B4-BE49-F238E27FC236}">
                <a16:creationId xmlns:a16="http://schemas.microsoft.com/office/drawing/2014/main" id="{A8B669FD-3F15-6F2B-F407-E78C6EAF8C1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962538" y="2505075"/>
            <a:ext cx="4912287" cy="36845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 Placeholder 8">
            <a:extLst>
              <a:ext uri="{FF2B5EF4-FFF2-40B4-BE49-F238E27FC236}">
                <a16:creationId xmlns:a16="http://schemas.microsoft.com/office/drawing/2014/main" id="{65BEB41E-6D03-56C3-6BA7-455C2CFAA27C}"/>
              </a:ext>
            </a:extLst>
          </p:cNvPr>
          <p:cNvSpPr>
            <a:spLocks noGrp="1"/>
          </p:cNvSpPr>
          <p:nvPr>
            <p:ph type="body" sz="quarter" idx="3"/>
          </p:nvPr>
        </p:nvSpPr>
        <p:spPr/>
        <p:txBody>
          <a:bodyPr/>
          <a:lstStyle/>
          <a:p>
            <a:r>
              <a:rPr lang="en-US" dirty="0"/>
              <a:t>Wet Pond / Stormwater BMP</a:t>
            </a:r>
          </a:p>
        </p:txBody>
      </p:sp>
      <p:pic>
        <p:nvPicPr>
          <p:cNvPr id="3" name="Content Placeholder 2" descr="A pond with a fountain in the middle&#10;&#10;Description automatically generated">
            <a:extLst>
              <a:ext uri="{FF2B5EF4-FFF2-40B4-BE49-F238E27FC236}">
                <a16:creationId xmlns:a16="http://schemas.microsoft.com/office/drawing/2014/main" id="{5892EB07-B8A6-62D1-5D04-49DD5B100C4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619429"/>
            <a:ext cx="5183188" cy="3455880"/>
          </a:xfrm>
        </p:spPr>
      </p:pic>
    </p:spTree>
    <p:extLst>
      <p:ext uri="{BB962C8B-B14F-4D97-AF65-F5344CB8AC3E}">
        <p14:creationId xmlns:p14="http://schemas.microsoft.com/office/powerpoint/2010/main" val="194443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6DB16B-A7E5-961C-E279-623600BC3DE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21B2D68-9EC4-6C11-5BE2-5D994EEEA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erial view of a building with a pool and a pond&#10;&#10;Description automatically generated with medium confidence">
            <a:extLst>
              <a:ext uri="{FF2B5EF4-FFF2-40B4-BE49-F238E27FC236}">
                <a16:creationId xmlns:a16="http://schemas.microsoft.com/office/drawing/2014/main" id="{26DE18C7-E890-60E1-C479-FDDB656F75F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715" r="2168" b="-1"/>
          <a:stretch/>
        </p:blipFill>
        <p:spPr>
          <a:xfrm>
            <a:off x="0" y="0"/>
            <a:ext cx="9669642" cy="6857990"/>
          </a:xfrm>
          <a:prstGeom prst="rect">
            <a:avLst/>
          </a:prstGeom>
        </p:spPr>
      </p:pic>
      <p:sp>
        <p:nvSpPr>
          <p:cNvPr id="13" name="Rectangle 12">
            <a:extLst>
              <a:ext uri="{FF2B5EF4-FFF2-40B4-BE49-F238E27FC236}">
                <a16:creationId xmlns:a16="http://schemas.microsoft.com/office/drawing/2014/main" id="{15AD9E32-E1EF-E6B5-6B04-9EFDC0CB7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66DF13-4FD0-527F-3134-683152DE23C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Township Building Complex Improvements</a:t>
            </a:r>
          </a:p>
        </p:txBody>
      </p:sp>
      <p:sp>
        <p:nvSpPr>
          <p:cNvPr id="4" name="Text Placeholder 3">
            <a:extLst>
              <a:ext uri="{FF2B5EF4-FFF2-40B4-BE49-F238E27FC236}">
                <a16:creationId xmlns:a16="http://schemas.microsoft.com/office/drawing/2014/main" id="{484D2733-9F14-CFA7-A31D-3D5F29E9C260}"/>
              </a:ext>
            </a:extLst>
          </p:cNvPr>
          <p:cNvSpPr>
            <a:spLocks noGrp="1"/>
          </p:cNvSpPr>
          <p:nvPr>
            <p:ph type="body" sz="half" idx="2"/>
          </p:nvPr>
        </p:nvSpPr>
        <p:spPr>
          <a:xfrm>
            <a:off x="7531610" y="2434201"/>
            <a:ext cx="3822189" cy="3742762"/>
          </a:xfrm>
        </p:spPr>
        <p:txBody>
          <a:bodyPr vert="horz" lIns="91440" tIns="45720" rIns="91440" bIns="45720" rtlCol="0">
            <a:normAutofit fontScale="85000" lnSpcReduction="10000"/>
          </a:bodyPr>
          <a:lstStyle/>
          <a:p>
            <a:pPr marL="285750" indent="-228600">
              <a:buFont typeface="Arial" panose="020B0604020202020204" pitchFamily="34" charset="0"/>
              <a:buChar char="•"/>
            </a:pPr>
            <a:r>
              <a:rPr lang="en-US" sz="1100" dirty="0"/>
              <a:t>Community Space Improvements</a:t>
            </a:r>
          </a:p>
          <a:p>
            <a:pPr marL="742950" lvl="1" indent="-228600">
              <a:buFont typeface="Arial" panose="020B0604020202020204" pitchFamily="34" charset="0"/>
              <a:buChar char="•"/>
            </a:pPr>
            <a:r>
              <a:rPr lang="en-US" sz="1100" dirty="0"/>
              <a:t>Trailhead Facilities</a:t>
            </a:r>
          </a:p>
          <a:p>
            <a:pPr marL="1200150" lvl="2" indent="-228600">
              <a:buFont typeface="Arial" panose="020B0604020202020204" pitchFamily="34" charset="0"/>
              <a:buChar char="•"/>
            </a:pPr>
            <a:r>
              <a:rPr lang="en-US" sz="1100" dirty="0"/>
              <a:t>Entrance Amenity</a:t>
            </a:r>
          </a:p>
          <a:p>
            <a:pPr marL="1200150" lvl="2" indent="-228600">
              <a:buFont typeface="Arial" panose="020B0604020202020204" pitchFamily="34" charset="0"/>
              <a:buChar char="•"/>
            </a:pPr>
            <a:r>
              <a:rPr lang="en-US" sz="1100" dirty="0"/>
              <a:t>Parking Area Improvements</a:t>
            </a:r>
          </a:p>
          <a:p>
            <a:pPr marL="1200150" lvl="2" indent="-228600">
              <a:buFont typeface="Arial" panose="020B0604020202020204" pitchFamily="34" charset="0"/>
              <a:buChar char="•"/>
            </a:pPr>
            <a:r>
              <a:rPr lang="en-US" sz="1100" dirty="0"/>
              <a:t>Bike Repair Station</a:t>
            </a:r>
          </a:p>
          <a:p>
            <a:pPr marL="1200150" lvl="2" indent="-228600">
              <a:buFont typeface="Arial" panose="020B0604020202020204" pitchFamily="34" charset="0"/>
              <a:buChar char="•"/>
            </a:pPr>
            <a:r>
              <a:rPr lang="en-US" sz="1100" dirty="0"/>
              <a:t>Interconnection to Existing Trails</a:t>
            </a:r>
          </a:p>
          <a:p>
            <a:pPr marL="1200150" lvl="2" indent="-228600">
              <a:buFont typeface="Arial" panose="020B0604020202020204" pitchFamily="34" charset="0"/>
              <a:buChar char="•"/>
            </a:pPr>
            <a:r>
              <a:rPr lang="en-US" sz="1100" dirty="0"/>
              <a:t>Opportunities for Future Connections</a:t>
            </a:r>
          </a:p>
          <a:p>
            <a:pPr marL="742950" lvl="1" indent="-228600">
              <a:buFont typeface="Arial" panose="020B0604020202020204" pitchFamily="34" charset="0"/>
              <a:buChar char="•"/>
            </a:pPr>
            <a:r>
              <a:rPr lang="en-US" sz="1100" dirty="0"/>
              <a:t>Potential Court Games Space</a:t>
            </a:r>
          </a:p>
          <a:p>
            <a:pPr marL="1200150" lvl="2" indent="-228600">
              <a:buFont typeface="Arial" panose="020B0604020202020204" pitchFamily="34" charset="0"/>
              <a:buChar char="•"/>
            </a:pPr>
            <a:r>
              <a:rPr lang="en-US" sz="1100" dirty="0"/>
              <a:t>Pickleball/Basketball/Tennis</a:t>
            </a:r>
          </a:p>
          <a:p>
            <a:pPr marL="1200150" lvl="2" indent="-228600">
              <a:buFont typeface="Arial" panose="020B0604020202020204" pitchFamily="34" charset="0"/>
              <a:buChar char="•"/>
            </a:pPr>
            <a:r>
              <a:rPr lang="en-US" sz="1100" dirty="0"/>
              <a:t>Public Works Space Screening</a:t>
            </a:r>
          </a:p>
          <a:p>
            <a:pPr marL="742950" lvl="1" indent="-228600">
              <a:buFont typeface="Arial" panose="020B0604020202020204" pitchFamily="34" charset="0"/>
              <a:buChar char="•"/>
            </a:pPr>
            <a:r>
              <a:rPr lang="en-US" sz="1100" dirty="0"/>
              <a:t>Wet Pond / Stormwater Feature</a:t>
            </a:r>
          </a:p>
          <a:p>
            <a:pPr marL="1200150" lvl="2" indent="-228600">
              <a:buFont typeface="Arial" panose="020B0604020202020204" pitchFamily="34" charset="0"/>
              <a:buChar char="•"/>
            </a:pPr>
            <a:r>
              <a:rPr lang="en-US" sz="1100" dirty="0"/>
              <a:t>Picnic Shelter</a:t>
            </a:r>
          </a:p>
          <a:p>
            <a:pPr marL="1200150" lvl="2" indent="-228600">
              <a:buFont typeface="Arial" panose="020B0604020202020204" pitchFamily="34" charset="0"/>
              <a:buChar char="•"/>
            </a:pPr>
            <a:r>
              <a:rPr lang="en-US" sz="1100" dirty="0"/>
              <a:t>Park Benches</a:t>
            </a:r>
          </a:p>
          <a:p>
            <a:pPr marL="1200150" lvl="2" indent="-228600">
              <a:buFont typeface="Arial" panose="020B0604020202020204" pitchFamily="34" charset="0"/>
              <a:buChar char="•"/>
            </a:pPr>
            <a:r>
              <a:rPr lang="en-US" sz="1100" dirty="0"/>
              <a:t>Pond Fountain</a:t>
            </a:r>
          </a:p>
          <a:p>
            <a:pPr marL="1200150" lvl="2" indent="-228600">
              <a:buFont typeface="Arial" panose="020B0604020202020204" pitchFamily="34" charset="0"/>
              <a:buChar char="•"/>
            </a:pPr>
            <a:r>
              <a:rPr lang="en-US" sz="1100" dirty="0"/>
              <a:t>Landscape Improvements</a:t>
            </a:r>
          </a:p>
          <a:p>
            <a:pPr marL="285750" indent="-228600">
              <a:buFont typeface="Arial" panose="020B0604020202020204" pitchFamily="34" charset="0"/>
              <a:buChar char="•"/>
            </a:pPr>
            <a:r>
              <a:rPr lang="en-US" sz="1100" dirty="0"/>
              <a:t>Reconfigured Township Parking Area</a:t>
            </a:r>
          </a:p>
          <a:p>
            <a:pPr marL="742950" lvl="1" indent="-228600">
              <a:buFont typeface="Arial" panose="020B0604020202020204" pitchFamily="34" charset="0"/>
              <a:buChar char="•"/>
            </a:pPr>
            <a:r>
              <a:rPr lang="en-US" sz="1100" dirty="0"/>
              <a:t>Defined Public Work Parking</a:t>
            </a:r>
          </a:p>
          <a:p>
            <a:pPr marL="1200150" lvl="2" indent="-228600">
              <a:buFont typeface="Arial" panose="020B0604020202020204" pitchFamily="34" charset="0"/>
              <a:buChar char="•"/>
            </a:pPr>
            <a:r>
              <a:rPr lang="en-US" sz="1100" dirty="0"/>
              <a:t>Opportunities for Expansion</a:t>
            </a:r>
          </a:p>
          <a:p>
            <a:pPr marL="1200150" lvl="2" indent="-228600">
              <a:buFont typeface="Arial" panose="020B0604020202020204" pitchFamily="34" charset="0"/>
              <a:buChar char="•"/>
            </a:pPr>
            <a:r>
              <a:rPr lang="en-US" sz="1100" dirty="0"/>
              <a:t>Salt Shed Building</a:t>
            </a:r>
          </a:p>
          <a:p>
            <a:pPr marL="742950" lvl="1" indent="-228600">
              <a:buFont typeface="Arial" panose="020B0604020202020204" pitchFamily="34" charset="0"/>
              <a:buChar char="•"/>
            </a:pPr>
            <a:r>
              <a:rPr lang="en-US" sz="1100" dirty="0"/>
              <a:t>Additional Parking for Twp. Events</a:t>
            </a:r>
          </a:p>
          <a:p>
            <a:pPr marL="742950" lvl="1" indent="-228600">
              <a:buFont typeface="Arial" panose="020B0604020202020204" pitchFamily="34" charset="0"/>
              <a:buChar char="•"/>
            </a:pPr>
            <a:r>
              <a:rPr lang="en-US" sz="1100" dirty="0"/>
              <a:t>Completion Administration Building Parking Improvements</a:t>
            </a:r>
          </a:p>
          <a:p>
            <a:pPr marL="742950" lvl="1" indent="-228600">
              <a:buFont typeface="Arial" panose="020B0604020202020204" pitchFamily="34" charset="0"/>
              <a:buChar char="•"/>
            </a:pPr>
            <a:endParaRPr lang="en-US" sz="800" dirty="0"/>
          </a:p>
        </p:txBody>
      </p:sp>
    </p:spTree>
    <p:extLst>
      <p:ext uri="{BB962C8B-B14F-4D97-AF65-F5344CB8AC3E}">
        <p14:creationId xmlns:p14="http://schemas.microsoft.com/office/powerpoint/2010/main" val="155526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8075A18-2AAD-81AC-906A-3F4BF96A36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942" r="2941" b="-1"/>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CB0631-6051-E48E-DB57-C42465D1427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Wassmer Tract Multi-Use Trail Interconnection</a:t>
            </a:r>
          </a:p>
        </p:txBody>
      </p:sp>
      <p:sp>
        <p:nvSpPr>
          <p:cNvPr id="4" name="Text Placeholder 3">
            <a:extLst>
              <a:ext uri="{FF2B5EF4-FFF2-40B4-BE49-F238E27FC236}">
                <a16:creationId xmlns:a16="http://schemas.microsoft.com/office/drawing/2014/main" id="{12C9373C-6519-84A1-596E-9DBF5733CFEC}"/>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marL="285750" indent="-228600">
              <a:buFont typeface="Arial" panose="020B0604020202020204" pitchFamily="34" charset="0"/>
              <a:buChar char="•"/>
            </a:pPr>
            <a:r>
              <a:rPr lang="en-US" sz="800" dirty="0"/>
              <a:t>Access to Wassmer Tract  - Main Trail Segments</a:t>
            </a:r>
          </a:p>
          <a:p>
            <a:pPr marL="742950" lvl="1" indent="-228600">
              <a:buFont typeface="Arial" panose="020B0604020202020204" pitchFamily="34" charset="0"/>
              <a:buChar char="•"/>
            </a:pPr>
            <a:r>
              <a:rPr lang="en-US" sz="800" dirty="0"/>
              <a:t>Relocated Trail Segment</a:t>
            </a:r>
          </a:p>
          <a:p>
            <a:pPr marL="1200150" lvl="2" indent="-228600">
              <a:buFont typeface="Arial" panose="020B0604020202020204" pitchFamily="34" charset="0"/>
              <a:buChar char="•"/>
            </a:pPr>
            <a:r>
              <a:rPr lang="en-US" sz="800" dirty="0"/>
              <a:t>Separated from Service Road</a:t>
            </a:r>
          </a:p>
          <a:p>
            <a:pPr marL="742950" lvl="1" indent="-228600">
              <a:buFont typeface="Arial" panose="020B0604020202020204" pitchFamily="34" charset="0"/>
              <a:buChar char="•"/>
            </a:pPr>
            <a:r>
              <a:rPr lang="en-US" sz="800" dirty="0"/>
              <a:t>Wetland Preservation</a:t>
            </a:r>
          </a:p>
          <a:p>
            <a:pPr marL="1200150" lvl="2" indent="-228600">
              <a:buFont typeface="Arial" panose="020B0604020202020204" pitchFamily="34" charset="0"/>
              <a:buChar char="•"/>
            </a:pPr>
            <a:r>
              <a:rPr lang="en-US" sz="800" dirty="0"/>
              <a:t>Layout Significantly Changed due to updated Wetland Delineation</a:t>
            </a:r>
          </a:p>
          <a:p>
            <a:pPr marL="1200150" lvl="2" indent="-228600">
              <a:buFont typeface="Arial" panose="020B0604020202020204" pitchFamily="34" charset="0"/>
              <a:buChar char="•"/>
            </a:pPr>
            <a:r>
              <a:rPr lang="en-US" sz="800" dirty="0"/>
              <a:t>Relocated Path away from existing cleared access</a:t>
            </a:r>
          </a:p>
          <a:p>
            <a:pPr marL="1200150" lvl="2" indent="-228600">
              <a:buFont typeface="Arial" panose="020B0604020202020204" pitchFamily="34" charset="0"/>
              <a:buChar char="•"/>
            </a:pPr>
            <a:r>
              <a:rPr lang="en-US" sz="800" dirty="0"/>
              <a:t>Relocated Path away from N. Charlotte St. Properties</a:t>
            </a:r>
          </a:p>
          <a:p>
            <a:pPr marL="285750" indent="-228600">
              <a:buFont typeface="Arial" panose="020B0604020202020204" pitchFamily="34" charset="0"/>
              <a:buChar char="•"/>
            </a:pPr>
            <a:r>
              <a:rPr lang="en-US" sz="800" dirty="0"/>
              <a:t>Community Amenity Improvements</a:t>
            </a:r>
          </a:p>
          <a:p>
            <a:pPr marL="742950" lvl="1" indent="-228600">
              <a:buFont typeface="Arial" panose="020B0604020202020204" pitchFamily="34" charset="0"/>
              <a:buChar char="•"/>
            </a:pPr>
            <a:r>
              <a:rPr lang="en-US" sz="800" dirty="0"/>
              <a:t>Veterans Memorial Tree Park</a:t>
            </a:r>
          </a:p>
          <a:p>
            <a:pPr marL="1200150" lvl="2" indent="-228600">
              <a:buFont typeface="Arial" panose="020B0604020202020204" pitchFamily="34" charset="0"/>
              <a:buChar char="•"/>
            </a:pPr>
            <a:r>
              <a:rPr lang="en-US" sz="800" dirty="0"/>
              <a:t>Visitor Orientation Junction Area</a:t>
            </a:r>
          </a:p>
          <a:p>
            <a:pPr marL="1200150" lvl="2" indent="-228600">
              <a:buFont typeface="Arial" panose="020B0604020202020204" pitchFamily="34" charset="0"/>
              <a:buChar char="•"/>
            </a:pPr>
            <a:r>
              <a:rPr lang="en-US" sz="800" dirty="0"/>
              <a:t>Reflection Wall and Seating Area</a:t>
            </a:r>
          </a:p>
          <a:p>
            <a:pPr marL="1200150" lvl="2" indent="-228600">
              <a:buFont typeface="Arial" panose="020B0604020202020204" pitchFamily="34" charset="0"/>
              <a:buChar char="•"/>
            </a:pPr>
            <a:r>
              <a:rPr lang="en-US" sz="800" dirty="0"/>
              <a:t>Memorial Tree Grove </a:t>
            </a:r>
          </a:p>
          <a:p>
            <a:pPr marL="742950" lvl="1" indent="-228600">
              <a:buFont typeface="Arial" panose="020B0604020202020204" pitchFamily="34" charset="0"/>
              <a:buChar char="•"/>
            </a:pPr>
            <a:r>
              <a:rPr lang="en-US" sz="800" dirty="0"/>
              <a:t>Wildlife Habitat Kiosk Area</a:t>
            </a:r>
            <a:endParaRPr lang="en-US" sz="600" dirty="0"/>
          </a:p>
          <a:p>
            <a:pPr marL="742950" lvl="1" indent="-228600">
              <a:buFont typeface="Arial" panose="020B0604020202020204" pitchFamily="34" charset="0"/>
              <a:buChar char="•"/>
            </a:pPr>
            <a:endParaRPr lang="en-US" sz="800" dirty="0"/>
          </a:p>
        </p:txBody>
      </p:sp>
    </p:spTree>
    <p:extLst>
      <p:ext uri="{BB962C8B-B14F-4D97-AF65-F5344CB8AC3E}">
        <p14:creationId xmlns:p14="http://schemas.microsoft.com/office/powerpoint/2010/main" val="27059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A2F633-47FC-E553-0D98-219D87BEE7C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4AD5B64-42E4-BBC5-22A0-352B3BA9D74C}"/>
              </a:ext>
            </a:extLst>
          </p:cNvPr>
          <p:cNvSpPr>
            <a:spLocks noGrp="1"/>
          </p:cNvSpPr>
          <p:nvPr>
            <p:ph type="title"/>
          </p:nvPr>
        </p:nvSpPr>
        <p:spPr/>
        <p:txBody>
          <a:bodyPr/>
          <a:lstStyle/>
          <a:p>
            <a:r>
              <a:rPr lang="en-US" dirty="0"/>
              <a:t>Multi-Use Trail Improvements</a:t>
            </a:r>
          </a:p>
        </p:txBody>
      </p:sp>
      <p:sp>
        <p:nvSpPr>
          <p:cNvPr id="8" name="Text Placeholder 7">
            <a:extLst>
              <a:ext uri="{FF2B5EF4-FFF2-40B4-BE49-F238E27FC236}">
                <a16:creationId xmlns:a16="http://schemas.microsoft.com/office/drawing/2014/main" id="{CCAEA726-86F8-1798-0DF7-B0BADDF0BE86}"/>
              </a:ext>
            </a:extLst>
          </p:cNvPr>
          <p:cNvSpPr>
            <a:spLocks noGrp="1"/>
          </p:cNvSpPr>
          <p:nvPr>
            <p:ph type="body" idx="1"/>
          </p:nvPr>
        </p:nvSpPr>
        <p:spPr/>
        <p:txBody>
          <a:bodyPr/>
          <a:lstStyle/>
          <a:p>
            <a:r>
              <a:rPr lang="en-US" dirty="0"/>
              <a:t>Veterans Memorial Wall</a:t>
            </a:r>
          </a:p>
        </p:txBody>
      </p:sp>
      <p:pic>
        <p:nvPicPr>
          <p:cNvPr id="6" name="Content Placeholder 5">
            <a:extLst>
              <a:ext uri="{FF2B5EF4-FFF2-40B4-BE49-F238E27FC236}">
                <a16:creationId xmlns:a16="http://schemas.microsoft.com/office/drawing/2014/main" id="{F5AF209F-A198-ED8A-F09C-719CDD59BFD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601" t="6851" r="4998" b="17148"/>
          <a:stretch/>
        </p:blipFill>
        <p:spPr>
          <a:xfrm>
            <a:off x="425501" y="2619430"/>
            <a:ext cx="5473750" cy="35702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 Placeholder 8">
            <a:extLst>
              <a:ext uri="{FF2B5EF4-FFF2-40B4-BE49-F238E27FC236}">
                <a16:creationId xmlns:a16="http://schemas.microsoft.com/office/drawing/2014/main" id="{E6B8957C-ADB5-D1D1-0FFA-50E8967A5213}"/>
              </a:ext>
            </a:extLst>
          </p:cNvPr>
          <p:cNvSpPr>
            <a:spLocks noGrp="1"/>
          </p:cNvSpPr>
          <p:nvPr>
            <p:ph type="body" sz="quarter" idx="3"/>
          </p:nvPr>
        </p:nvSpPr>
        <p:spPr/>
        <p:txBody>
          <a:bodyPr/>
          <a:lstStyle/>
          <a:p>
            <a:r>
              <a:rPr lang="en-US" dirty="0"/>
              <a:t>Wildlife Habitat Kiosks</a:t>
            </a:r>
          </a:p>
        </p:txBody>
      </p:sp>
      <p:pic>
        <p:nvPicPr>
          <p:cNvPr id="3" name="Content Placeholder 2">
            <a:extLst>
              <a:ext uri="{FF2B5EF4-FFF2-40B4-BE49-F238E27FC236}">
                <a16:creationId xmlns:a16="http://schemas.microsoft.com/office/drawing/2014/main" id="{2683C086-DCBC-3D6A-DC6A-00B2B961FA27}"/>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48" t="12612" r="148" b="39580"/>
          <a:stretch/>
        </p:blipFill>
        <p:spPr>
          <a:xfrm>
            <a:off x="6035040" y="2560320"/>
            <a:ext cx="5577840" cy="3566160"/>
          </a:xfrm>
        </p:spPr>
      </p:pic>
    </p:spTree>
    <p:extLst>
      <p:ext uri="{BB962C8B-B14F-4D97-AF65-F5344CB8AC3E}">
        <p14:creationId xmlns:p14="http://schemas.microsoft.com/office/powerpoint/2010/main" val="6131872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356E533ADA614786CC2B9CBF1CE6ED" ma:contentTypeVersion="15" ma:contentTypeDescription="Create a new document." ma:contentTypeScope="" ma:versionID="9ca9c305c777650cba86bf5ec232bc7f">
  <xsd:schema xmlns:xsd="http://www.w3.org/2001/XMLSchema" xmlns:xs="http://www.w3.org/2001/XMLSchema" xmlns:p="http://schemas.microsoft.com/office/2006/metadata/properties" xmlns:ns2="da8c6e3b-e6f3-4c87-82a5-5951a0dc1985" xmlns:ns3="a880085a-dfed-479b-a849-9285198dcd03" targetNamespace="http://schemas.microsoft.com/office/2006/metadata/properties" ma:root="true" ma:fieldsID="6cc89462500856ef9986f28c6997e3a7" ns2:_="" ns3:_="">
    <xsd:import namespace="da8c6e3b-e6f3-4c87-82a5-5951a0dc1985"/>
    <xsd:import namespace="a880085a-dfed-479b-a849-9285198dcd0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2:SharedWithUsers" minOccurs="0"/>
                <xsd:element ref="ns2:SharedWithDetail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8c6e3b-e6f3-4c87-82a5-5951a0dc198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f99b9e93-7c7a-47c2-a85b-e2e669073f9f}" ma:internalName="TaxCatchAll" ma:showField="CatchAllData" ma:web="da8c6e3b-e6f3-4c87-82a5-5951a0dc198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80085a-dfed-479b-a849-9285198dcd0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5531736-3e55-460e-a849-7054c4471389"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B0BDCDE-D5C2-4665-8FB1-0B7C901A1EB7}">
  <ds:schemaRefs>
    <ds:schemaRef ds:uri="http://schemas.microsoft.com/sharepoint/v3/contenttype/forms"/>
  </ds:schemaRefs>
</ds:datastoreItem>
</file>

<file path=customXml/itemProps2.xml><?xml version="1.0" encoding="utf-8"?>
<ds:datastoreItem xmlns:ds="http://schemas.openxmlformats.org/officeDocument/2006/customXml" ds:itemID="{87C84657-831B-4498-8194-F1DF71C09994}"/>
</file>

<file path=customXml/itemProps3.xml><?xml version="1.0" encoding="utf-8"?>
<ds:datastoreItem xmlns:ds="http://schemas.openxmlformats.org/officeDocument/2006/customXml" ds:itemID="{A8953A46-1BD8-477F-AA10-4E7670AC0095}"/>
</file>

<file path=docProps/app.xml><?xml version="1.0" encoding="utf-8"?>
<Properties xmlns="http://schemas.openxmlformats.org/officeDocument/2006/extended-properties" xmlns:vt="http://schemas.openxmlformats.org/officeDocument/2006/docPropsVTypes">
  <Template/>
  <TotalTime>261</TotalTime>
  <Words>1355</Words>
  <Application>Microsoft Office PowerPoint</Application>
  <PresentationFormat>Widescreen</PresentationFormat>
  <Paragraphs>239</Paragraphs>
  <Slides>18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Wassmer Tract Preliminary Improvement Plans</vt:lpstr>
      <vt:lpstr>PowerPoint Presentation</vt:lpstr>
      <vt:lpstr>PowerPoint Presentation</vt:lpstr>
      <vt:lpstr>Township Building Complex Improvements</vt:lpstr>
      <vt:lpstr>Township Building Complex Improvements</vt:lpstr>
      <vt:lpstr>Township Building Complex Improvements</vt:lpstr>
      <vt:lpstr>Township Building Complex Improvements</vt:lpstr>
      <vt:lpstr>Wassmer Tract Multi-Use Trail Interconnection</vt:lpstr>
      <vt:lpstr>Multi-Use Trail Improvements</vt:lpstr>
      <vt:lpstr>Wassmer Tract Multi-Use Trail Interconnection</vt:lpstr>
      <vt:lpstr>Multi-Use Trail Improvements</vt:lpstr>
      <vt:lpstr>Wassmer Tract Multi-Use Trail Interconnection</vt:lpstr>
      <vt:lpstr>Multi-Use Trail Improvements</vt:lpstr>
      <vt:lpstr>Layfield Park Improvements</vt:lpstr>
      <vt:lpstr>Layfield Park Improvements</vt:lpstr>
      <vt:lpstr>Layfield Park Improvements</vt:lpstr>
      <vt:lpstr>Wassmer Tract Multi-Use Trail Interconnection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Wassmer Tract Preliminary Improvement Plans</dc:title>
  <dc:creator>Daniel E. Gray</dc:creator>
  <cp:lastModifiedBy>Daniel E. Gray</cp:lastModifiedBy>
  <cp:revision>2</cp:revision>
  <dcterms:created xsi:type="dcterms:W3CDTF">2024-02-01T16:02:58Z</dcterms:created>
  <dcterms:modified xsi:type="dcterms:W3CDTF">2024-02-01T20:38:21Z</dcterms:modified>
</cp:coreProperties>
</file>